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71" r:id="rId4"/>
    <p:sldId id="261" r:id="rId5"/>
    <p:sldId id="262" r:id="rId6"/>
    <p:sldId id="258" r:id="rId7"/>
    <p:sldId id="272" r:id="rId8"/>
    <p:sldId id="259" r:id="rId9"/>
    <p:sldId id="263" r:id="rId10"/>
    <p:sldId id="276" r:id="rId11"/>
    <p:sldId id="277" r:id="rId12"/>
    <p:sldId id="260" r:id="rId13"/>
    <p:sldId id="267" r:id="rId14"/>
    <p:sldId id="269" r:id="rId15"/>
    <p:sldId id="280" r:id="rId16"/>
    <p:sldId id="270" r:id="rId17"/>
    <p:sldId id="278" r:id="rId18"/>
    <p:sldId id="281" r:id="rId19"/>
    <p:sldId id="282" r:id="rId20"/>
    <p:sldId id="283" r:id="rId21"/>
    <p:sldId id="284" r:id="rId22"/>
    <p:sldId id="285" r:id="rId23"/>
    <p:sldId id="286" r:id="rId24"/>
    <p:sldId id="289" r:id="rId25"/>
    <p:sldId id="288" r:id="rId26"/>
    <p:sldId id="307" r:id="rId27"/>
    <p:sldId id="306" r:id="rId28"/>
    <p:sldId id="290" r:id="rId29"/>
    <p:sldId id="291" r:id="rId30"/>
    <p:sldId id="292" r:id="rId31"/>
    <p:sldId id="293" r:id="rId32"/>
    <p:sldId id="294" r:id="rId33"/>
    <p:sldId id="297" r:id="rId34"/>
    <p:sldId id="299" r:id="rId35"/>
    <p:sldId id="30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31212A2-53A2-40BF-8C9A-534030F0AD4B}" type="datetimeFigureOut">
              <a:rPr lang="en-US"/>
              <a:pPr>
                <a:defRPr/>
              </a:pPr>
              <a:t>9/18/2017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6B9B447-EC1C-4F21-83BD-47B0F99C3BDA}" type="slidenum">
              <a:rPr lang="en-US" altLang="en-US"/>
              <a:pPr>
                <a:defRPr/>
              </a:pPr>
              <a:t>‹#›</a:t>
            </a:fld>
            <a:endParaRPr lang="en-US" altLang="en-US"/>
          </a:p>
        </p:txBody>
      </p:sp>
    </p:spTree>
    <p:extLst>
      <p:ext uri="{BB962C8B-B14F-4D97-AF65-F5344CB8AC3E}">
        <p14:creationId xmlns:p14="http://schemas.microsoft.com/office/powerpoint/2010/main" val="3384110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CDA8B3-4822-43EF-964B-0E434AC098AA}"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024097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tobacco company wasn’t selling the cigarette. It was selling the persona of the rugged, cowboy, wearing blue jeans and a stubbly beard.  </a:t>
            </a:r>
          </a:p>
        </p:txBody>
      </p:sp>
    </p:spTree>
    <p:extLst>
      <p:ext uri="{BB962C8B-B14F-4D97-AF65-F5344CB8AC3E}">
        <p14:creationId xmlns:p14="http://schemas.microsoft.com/office/powerpoint/2010/main" val="19556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entire 3 hour block, for example, is selling a persona. It’s telling you about who you want to be AND giving you the tools (products) you need in order to achieve “your” goals.</a:t>
            </a:r>
          </a:p>
        </p:txBody>
      </p:sp>
    </p:spTree>
    <p:extLst>
      <p:ext uri="{BB962C8B-B14F-4D97-AF65-F5344CB8AC3E}">
        <p14:creationId xmlns:p14="http://schemas.microsoft.com/office/powerpoint/2010/main" val="1189513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DCCFCA-6E87-447E-ACFF-E306E45AE76D}"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10782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3CBB95-DC03-4580-A88A-2011C22B9A88}"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3120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194A98-ED54-4E89-910C-0DCC9C882069}"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236690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C9D23EE-5081-42D6-AF22-805FBB94E80C}"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41137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091D48-BAA7-42D1-BF95-1E0ABBD08FA1}"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3846280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321EB8-C5B9-4A21-9E6A-FD6E593E837B}"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385236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Just as there is a market for popular culture, popular music, popular art, there is a market for counter culture, alternative culture, religious culture, educational culture. EVERYTHING is about money. In order to make money, manufacturers, corporations, corner coffee shops, the people at Lake Ella who braid friendship bracelets, need you to </a:t>
            </a:r>
            <a:r>
              <a:rPr lang="en-US" altLang="en-US" i="1" smtClean="0"/>
              <a:t>think</a:t>
            </a:r>
            <a:r>
              <a:rPr lang="en-US" altLang="en-US" smtClean="0"/>
              <a:t>  that you are in need of their product or service. With every purchase we make- groceries, jeans, braided friendship bracelets, we are identifying ourselves (showing a persona) as part of a certain community. We would all like to think that these communities mean something. But in advertising, they all mean money. So, for advertisers and marketers, there is no real difference between the counter culture of Marilyn Manson and the popular culture of Britney Spears. The thing you are buying is irrelevant. You are buying, and that is good. </a:t>
            </a:r>
          </a:p>
          <a:p>
            <a:pPr eaLnBrk="1" hangingPunct="1">
              <a:spcBef>
                <a:spcPct val="0"/>
              </a:spcBef>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B15D2F-7F89-4ADC-AA11-276E0E16AF91}" type="slidenum">
              <a:rPr lang="en-US" altLang="en-US"/>
              <a:pPr>
                <a:spcBef>
                  <a:spcPct val="0"/>
                </a:spcBef>
              </a:pPr>
              <a:t>3</a:t>
            </a:fld>
            <a:endParaRPr lang="en-US" altLang="en-US"/>
          </a:p>
        </p:txBody>
      </p:sp>
    </p:spTree>
    <p:extLst>
      <p:ext uri="{BB962C8B-B14F-4D97-AF65-F5344CB8AC3E}">
        <p14:creationId xmlns:p14="http://schemas.microsoft.com/office/powerpoint/2010/main" val="75219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 Radio programming does not play the most popular songs. It plays the songs that will target the audience of their advertisers. This makes advertisers remarkably powerful. We can certainly point to the FCC as far as media censorship, but if Walmart pays for commercials during a certain section of programming on tv or radio, or has an add in a magazine, or during a television show, it may threaten to pull ads (money) from the network if it shows programming that Walmart deems “offensive”. Since the network’s bills are paid through that advertising, it MUST ensure that Walmart continues to advertise.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09A6C8-00C6-47F4-A99B-E355E709BB62}" type="slidenum">
              <a:rPr lang="en-US" altLang="en-US"/>
              <a:pPr>
                <a:spcBef>
                  <a:spcPct val="0"/>
                </a:spcBef>
              </a:pPr>
              <a:t>4</a:t>
            </a:fld>
            <a:endParaRPr lang="en-US" altLang="en-US"/>
          </a:p>
        </p:txBody>
      </p:sp>
    </p:spTree>
    <p:extLst>
      <p:ext uri="{BB962C8B-B14F-4D97-AF65-F5344CB8AC3E}">
        <p14:creationId xmlns:p14="http://schemas.microsoft.com/office/powerpoint/2010/main" val="392609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Historians have used these advertisements (slave capture/ escape) as sources to examine tactics of resistance and escape, to study the health, skills, and other characteristics of enslaved men and women, and to explore slaveholders’ perceptions of the people they held in bondage. In order for historians to do this, they close read the advertisement.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8071B4-30C8-42F1-B698-172B19A12FD2}" type="slidenum">
              <a:rPr lang="en-US" altLang="en-US"/>
              <a:pPr>
                <a:spcBef>
                  <a:spcPct val="0"/>
                </a:spcBef>
              </a:pPr>
              <a:t>6</a:t>
            </a:fld>
            <a:endParaRPr lang="en-US" altLang="en-US"/>
          </a:p>
        </p:txBody>
      </p:sp>
    </p:spTree>
    <p:extLst>
      <p:ext uri="{BB962C8B-B14F-4D97-AF65-F5344CB8AC3E}">
        <p14:creationId xmlns:p14="http://schemas.microsoft.com/office/powerpoint/2010/main" val="31484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Reading the content of this slave advertisement, it is easy to see how historians would be able to use this for their research into the culture.</a:t>
            </a:r>
          </a:p>
        </p:txBody>
      </p:sp>
    </p:spTree>
    <p:extLst>
      <p:ext uri="{BB962C8B-B14F-4D97-AF65-F5344CB8AC3E}">
        <p14:creationId xmlns:p14="http://schemas.microsoft.com/office/powerpoint/2010/main" val="14169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is the first known automobile advertisement printed in a magazine. We could close read the hek out of it for persuasive and manipulative language. Besides the language, the other important aspect of this advertising tactic is that a reader would have to flip to the advertisements in order to encounter one.</a:t>
            </a:r>
          </a:p>
        </p:txBody>
      </p:sp>
    </p:spTree>
    <p:extLst>
      <p:ext uri="{BB962C8B-B14F-4D97-AF65-F5344CB8AC3E}">
        <p14:creationId xmlns:p14="http://schemas.microsoft.com/office/powerpoint/2010/main" val="103343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Manufacturing techniques for products created the need for consumers. Consumer demand did not. More products made= more buyers needed. Essentially, manufacturers look for any reason to promote their product. Advertisers now try to create consumers, rather than </a:t>
            </a:r>
            <a:r>
              <a:rPr lang="en-US" altLang="en-US" i="1" smtClean="0"/>
              <a:t>just </a:t>
            </a:r>
            <a:r>
              <a:rPr lang="en-US" altLang="en-US" smtClean="0"/>
              <a:t>sell a product with persuasive language. EXAMPLE: 1915- sleeveless dresses become fashionable because designers and manufacturers market them to the “upper crust” of society. The vulnerability women were made to feel? Hairy armpits are a deficiency. From this, women began shaving their underarms, which led the way for manufacturers to make more razors and suggest that leg shaving is also necessary because body hair is a “weakness.” The new fashions were an “excuse” of sorts for the manufacturers to boost production and focus advertising on women.</a:t>
            </a:r>
          </a:p>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DF1983-AF03-40CB-9625-66E7F2AB7CE0}" type="slidenum">
              <a:rPr lang="en-US" altLang="en-US"/>
              <a:pPr>
                <a:spcBef>
                  <a:spcPct val="0"/>
                </a:spcBef>
              </a:pPr>
              <a:t>9</a:t>
            </a:fld>
            <a:endParaRPr lang="en-US" altLang="en-US"/>
          </a:p>
        </p:txBody>
      </p:sp>
    </p:spTree>
    <p:extLst>
      <p:ext uri="{BB962C8B-B14F-4D97-AF65-F5344CB8AC3E}">
        <p14:creationId xmlns:p14="http://schemas.microsoft.com/office/powerpoint/2010/main" val="358709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This is called the Golden Age of television because of the shift to this medium as a primary form of entertainment within the majority of households. A new way to dupe the masses! Remember the creation of a consumer involves advertisers making you feel deficient in some way or in need of something in order to truly be what you want to be. And that thing you want to be is mostly a construct made for you by the advertisers.</a:t>
            </a:r>
          </a:p>
        </p:txBody>
      </p:sp>
    </p:spTree>
    <p:extLst>
      <p:ext uri="{BB962C8B-B14F-4D97-AF65-F5344CB8AC3E}">
        <p14:creationId xmlns:p14="http://schemas.microsoft.com/office/powerpoint/2010/main" val="215007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defRPr/>
            </a:pPr>
            <a:r>
              <a:rPr lang="en-US" altLang="en-US" smtClean="0"/>
              <a:t>“Flow” is a technical term in television production. Since the 1960s programming has come to include seemingly every possible demographic. There’s a show for everyone whether you like popular culture, counter culture, religious programming, educational programming, etc.; whether you are young, middle-aged, over-the-hill; whether you are black, white, asian, hispanic, Icelandian, etc. Think about the number of channels we have, the different types of networks and programming available. “Flow” refers to the time, order, type of programming available including advertisements. Why is this important to know about? The 18-34 year-old demographic are statistically the best consumers in the United States. TV shows during “prime time” are supposed to appeal to them the most. In order to do that, producers must consider who the network advertisers are and what type of message they need to send to which target audience, etc. If a show is popular with the 74-90-year-old crowd, it will probably be canceled, or at least moved to a new day &amp; time, due to the fact that those people are not good consumers. 18-34s will purchase products for kids, friends, parents, grandparents more indiscriminately. So, Friends became popular in the 90s because it sold a lifestyle to 18-34 year olds. It created an audience that would be entertained by the show long enough to put up with the commercials that sold a similar lifestyle. It gets even more complicated when you consider that there are only 6 corporations in control, two of which are run by the same people. Each of those CEOs also sits on the board of directors for at least one other manufacturing/ marketing company. So, if a board member from Time Warner is also on the board of Federal Express or Delta airlines (or both), it is in THAT person’s best interest to target an audience that will buy those products and services provided by those companies. It gets conspiracy theory-ish. Check out theyrule.net. It’s an old site, but it demonstrtes the issue. </a:t>
            </a:r>
          </a:p>
        </p:txBody>
      </p:sp>
    </p:spTree>
    <p:extLst>
      <p:ext uri="{BB962C8B-B14F-4D97-AF65-F5344CB8AC3E}">
        <p14:creationId xmlns:p14="http://schemas.microsoft.com/office/powerpoint/2010/main" val="113106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A6E5F308-7DFF-4367-82AC-929D1ABC2E1E}" type="datetimeFigureOut">
              <a:rPr lang="en-US"/>
              <a:pPr>
                <a:defRPr/>
              </a:pPr>
              <a:t>9/18/2017</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smtClean="0"/>
            </a:lvl1pPr>
          </a:lstStyle>
          <a:p>
            <a:pPr>
              <a:defRPr/>
            </a:pPr>
            <a:fld id="{511365FA-DA53-451D-91C0-34DB1B9A80BF}" type="slidenum">
              <a:rPr lang="en-US" altLang="en-US"/>
              <a:pPr>
                <a:defRPr/>
              </a:pPr>
              <a:t>‹#›</a:t>
            </a:fld>
            <a:endParaRPr lang="en-US" altLang="en-US"/>
          </a:p>
        </p:txBody>
      </p:sp>
    </p:spTree>
    <p:extLst>
      <p:ext uri="{BB962C8B-B14F-4D97-AF65-F5344CB8AC3E}">
        <p14:creationId xmlns:p14="http://schemas.microsoft.com/office/powerpoint/2010/main" val="1009807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AC4F2E-B259-47D8-BD33-70DEB6FF6291}" type="datetimeFigureOut">
              <a:rPr lang="en-US"/>
              <a:pPr>
                <a:defRPr/>
              </a:pPr>
              <a:t>9/18/2017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3AD64E-73BD-40B0-96AA-C409CB128937}" type="slidenum">
              <a:rPr lang="en-US" altLang="en-US"/>
              <a:pPr>
                <a:defRPr/>
              </a:pPr>
              <a:t>‹#›</a:t>
            </a:fld>
            <a:endParaRPr lang="en-US" altLang="en-US"/>
          </a:p>
        </p:txBody>
      </p:sp>
    </p:spTree>
    <p:extLst>
      <p:ext uri="{BB962C8B-B14F-4D97-AF65-F5344CB8AC3E}">
        <p14:creationId xmlns:p14="http://schemas.microsoft.com/office/powerpoint/2010/main" val="375622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081793-D141-43CD-9F72-DCF6355F92FE}" type="datetimeFigureOut">
              <a:rPr lang="en-US"/>
              <a:pPr>
                <a:defRPr/>
              </a:pPr>
              <a:t>9/18/2017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D4850F-A808-4E8F-A4EA-1E62F1BE97B0}" type="slidenum">
              <a:rPr lang="en-US" altLang="en-US"/>
              <a:pPr>
                <a:defRPr/>
              </a:pPr>
              <a:t>‹#›</a:t>
            </a:fld>
            <a:endParaRPr lang="en-US" altLang="en-US"/>
          </a:p>
        </p:txBody>
      </p:sp>
    </p:spTree>
    <p:extLst>
      <p:ext uri="{BB962C8B-B14F-4D97-AF65-F5344CB8AC3E}">
        <p14:creationId xmlns:p14="http://schemas.microsoft.com/office/powerpoint/2010/main" val="107296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E4D928-4FF0-4DEF-9988-0DFB49E79F96}" type="datetimeFigureOut">
              <a:rPr lang="en-US"/>
              <a:pPr>
                <a:defRPr/>
              </a:pPr>
              <a:t>9/18/2017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721DFC3-38EF-42F3-AA75-3490DC7DBD7D}" type="slidenum">
              <a:rPr lang="en-US" altLang="en-US"/>
              <a:pPr>
                <a:defRPr/>
              </a:pPr>
              <a:t>‹#›</a:t>
            </a:fld>
            <a:endParaRPr lang="en-US" altLang="en-US"/>
          </a:p>
        </p:txBody>
      </p:sp>
    </p:spTree>
    <p:extLst>
      <p:ext uri="{BB962C8B-B14F-4D97-AF65-F5344CB8AC3E}">
        <p14:creationId xmlns:p14="http://schemas.microsoft.com/office/powerpoint/2010/main" val="269612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78435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435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C8764B8-8168-4362-91E1-B21504351E48}" type="datetimeFigureOut">
              <a:rPr lang="en-US"/>
              <a:pPr>
                <a:defRPr/>
              </a:pPr>
              <a:t>9/18/2017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5F8DA8A-185B-4CDA-BFFF-F12FC9C99A56}" type="slidenum">
              <a:rPr lang="en-US" altLang="en-US"/>
              <a:pPr>
                <a:defRPr/>
              </a:pPr>
              <a:t>‹#›</a:t>
            </a:fld>
            <a:endParaRPr lang="en-US" altLang="en-US"/>
          </a:p>
        </p:txBody>
      </p:sp>
    </p:spTree>
    <p:extLst>
      <p:ext uri="{BB962C8B-B14F-4D97-AF65-F5344CB8AC3E}">
        <p14:creationId xmlns:p14="http://schemas.microsoft.com/office/powerpoint/2010/main" val="426749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E3FFAB-E802-4261-A7DD-7DB1D0394BFC}" type="datetimeFigureOut">
              <a:rPr lang="en-US"/>
              <a:pPr>
                <a:defRPr/>
              </a:pPr>
              <a:t>9/18/2017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B369B5-CBAB-4DD1-BD56-F965C0186864}" type="slidenum">
              <a:rPr lang="en-US" altLang="en-US"/>
              <a:pPr>
                <a:defRPr/>
              </a:pPr>
              <a:t>‹#›</a:t>
            </a:fld>
            <a:endParaRPr lang="en-US" altLang="en-US"/>
          </a:p>
        </p:txBody>
      </p:sp>
    </p:spTree>
    <p:extLst>
      <p:ext uri="{BB962C8B-B14F-4D97-AF65-F5344CB8AC3E}">
        <p14:creationId xmlns:p14="http://schemas.microsoft.com/office/powerpoint/2010/main" val="402429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BBEE503A-62EA-4710-8A5D-16E88C3A64F3}" type="datetimeFigureOut">
              <a:rPr lang="en-US"/>
              <a:pPr>
                <a:defRPr/>
              </a:pPr>
              <a:t>9/18/2017</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smtClean="0"/>
            </a:lvl1pPr>
          </a:lstStyle>
          <a:p>
            <a:pPr>
              <a:defRPr/>
            </a:pPr>
            <a:fld id="{B9FD7813-35A5-4BF6-B010-B5666713D7B0}" type="slidenum">
              <a:rPr lang="en-US" altLang="en-US"/>
              <a:pPr>
                <a:defRPr/>
              </a:pPr>
              <a:t>‹#›</a:t>
            </a:fld>
            <a:endParaRPr lang="en-US" altLang="en-US"/>
          </a:p>
        </p:txBody>
      </p:sp>
    </p:spTree>
    <p:extLst>
      <p:ext uri="{BB962C8B-B14F-4D97-AF65-F5344CB8AC3E}">
        <p14:creationId xmlns:p14="http://schemas.microsoft.com/office/powerpoint/2010/main" val="349120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0CA535B-812F-48D7-9A7B-E047EE45A151}" type="datetimeFigureOut">
              <a:rPr lang="en-US"/>
              <a:pPr>
                <a:defRPr/>
              </a:pPr>
              <a:t>9/18/2017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4F6995D-C6CB-4155-8614-026FE7B6EC88}" type="slidenum">
              <a:rPr lang="en-US" altLang="en-US"/>
              <a:pPr>
                <a:defRPr/>
              </a:pPr>
              <a:t>‹#›</a:t>
            </a:fld>
            <a:endParaRPr lang="en-US" altLang="en-US"/>
          </a:p>
        </p:txBody>
      </p:sp>
    </p:spTree>
    <p:extLst>
      <p:ext uri="{BB962C8B-B14F-4D97-AF65-F5344CB8AC3E}">
        <p14:creationId xmlns:p14="http://schemas.microsoft.com/office/powerpoint/2010/main" val="320605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070825A4-6AF0-4091-BB24-B2E464FBCA3B}" type="datetimeFigureOut">
              <a:rPr lang="en-US"/>
              <a:pPr>
                <a:defRPr/>
              </a:pPr>
              <a:t>9/18/2017</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smtClean="0"/>
            </a:lvl1pPr>
          </a:lstStyle>
          <a:p>
            <a:pPr>
              <a:defRPr/>
            </a:pPr>
            <a:fld id="{3AF28810-7395-4851-A1D8-6E7B5CB6F8F6}" type="slidenum">
              <a:rPr lang="en-US" altLang="en-US"/>
              <a:pPr>
                <a:defRPr/>
              </a:pPr>
              <a:t>‹#›</a:t>
            </a:fld>
            <a:endParaRPr lang="en-US" altLang="en-US"/>
          </a:p>
        </p:txBody>
      </p:sp>
    </p:spTree>
    <p:extLst>
      <p:ext uri="{BB962C8B-B14F-4D97-AF65-F5344CB8AC3E}">
        <p14:creationId xmlns:p14="http://schemas.microsoft.com/office/powerpoint/2010/main" val="329316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8B62B99-A550-4CC6-B0BA-4D46B3709094}" type="datetimeFigureOut">
              <a:rPr lang="en-US"/>
              <a:pPr>
                <a:defRPr/>
              </a:pPr>
              <a:t>9/18/2017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024CADD-2DF0-47E8-8539-AFDFC5BA4D29}" type="slidenum">
              <a:rPr lang="en-US" altLang="en-US"/>
              <a:pPr>
                <a:defRPr/>
              </a:pPr>
              <a:t>‹#›</a:t>
            </a:fld>
            <a:endParaRPr lang="en-US" altLang="en-US"/>
          </a:p>
        </p:txBody>
      </p:sp>
    </p:spTree>
    <p:extLst>
      <p:ext uri="{BB962C8B-B14F-4D97-AF65-F5344CB8AC3E}">
        <p14:creationId xmlns:p14="http://schemas.microsoft.com/office/powerpoint/2010/main" val="82520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8D3339D9-E534-4895-A42D-1337F35369A6}" type="datetimeFigureOut">
              <a:rPr lang="en-US"/>
              <a:pPr>
                <a:defRPr/>
              </a:pPr>
              <a:t>9/18/2017</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27059468-0992-459E-AC4E-ACAF5C9BFA85}" type="slidenum">
              <a:rPr lang="en-US" altLang="en-US"/>
              <a:pPr>
                <a:defRPr/>
              </a:pPr>
              <a:t>‹#›</a:t>
            </a:fld>
            <a:endParaRPr lang="en-US" altLang="en-US"/>
          </a:p>
        </p:txBody>
      </p:sp>
    </p:spTree>
    <p:extLst>
      <p:ext uri="{BB962C8B-B14F-4D97-AF65-F5344CB8AC3E}">
        <p14:creationId xmlns:p14="http://schemas.microsoft.com/office/powerpoint/2010/main" val="237463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703B523-248F-4E4E-A82E-9FD40FEE191D}" type="datetimeFigureOut">
              <a:rPr lang="en-US"/>
              <a:pPr>
                <a:defRPr/>
              </a:pPr>
              <a:t>9/18/2017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06E99F-3DD0-44E0-92FF-1F15BAE74BC5}" type="slidenum">
              <a:rPr lang="en-US" altLang="en-US"/>
              <a:pPr>
                <a:defRPr/>
              </a:pPr>
              <a:t>‹#›</a:t>
            </a:fld>
            <a:endParaRPr lang="en-US" altLang="en-US"/>
          </a:p>
        </p:txBody>
      </p:sp>
    </p:spTree>
    <p:extLst>
      <p:ext uri="{BB962C8B-B14F-4D97-AF65-F5344CB8AC3E}">
        <p14:creationId xmlns:p14="http://schemas.microsoft.com/office/powerpoint/2010/main" val="186215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083399E-BE58-4ACF-8F18-4E5978B54CF2}" type="datetimeFigureOut">
              <a:rPr lang="en-US"/>
              <a:pPr>
                <a:defRPr/>
              </a:pPr>
              <a:t>9/18/2017</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smtClean="0"/>
            </a:lvl1pPr>
          </a:lstStyle>
          <a:p>
            <a:pPr>
              <a:defRPr/>
            </a:pPr>
            <a:fld id="{CCEC51B1-54AE-42E1-9685-F480EED4F619}" type="slidenum">
              <a:rPr lang="en-US" altLang="en-US"/>
              <a:pPr>
                <a:defRPr/>
              </a:pPr>
              <a:t>‹#›</a:t>
            </a:fld>
            <a:endParaRPr lang="en-US" altLang="en-US"/>
          </a:p>
        </p:txBody>
      </p:sp>
    </p:spTree>
    <p:extLst>
      <p:ext uri="{BB962C8B-B14F-4D97-AF65-F5344CB8AC3E}">
        <p14:creationId xmlns:p14="http://schemas.microsoft.com/office/powerpoint/2010/main" val="59716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7F5FCC90-4A69-4572-AAD1-942B9E05EA8A}" type="datetimeFigureOut">
              <a:rPr lang="en-US"/>
              <a:pPr>
                <a:defRPr/>
              </a:pPr>
              <a:t>9/18/2017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solidFill>
                  <a:schemeClr val="tx2"/>
                </a:solidFill>
                <a:latin typeface="Corbel" panose="020B0503020204020204" pitchFamily="34" charset="0"/>
              </a:defRPr>
            </a:lvl1pPr>
          </a:lstStyle>
          <a:p>
            <a:pPr>
              <a:defRPr/>
            </a:pPr>
            <a:fld id="{FD2B46F3-424B-40CE-A438-344E6A3EC3B5}"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23" r:id="rId1"/>
    <p:sldLayoutId id="2147483716" r:id="rId2"/>
    <p:sldLayoutId id="2147483724" r:id="rId3"/>
    <p:sldLayoutId id="2147483725" r:id="rId4"/>
    <p:sldLayoutId id="2147483726" r:id="rId5"/>
    <p:sldLayoutId id="2147483717" r:id="rId6"/>
    <p:sldLayoutId id="2147483727" r:id="rId7"/>
    <p:sldLayoutId id="2147483718" r:id="rId8"/>
    <p:sldLayoutId id="2147483728" r:id="rId9"/>
    <p:sldLayoutId id="2147483719" r:id="rId10"/>
    <p:sldLayoutId id="2147483720" r:id="rId11"/>
    <p:sldLayoutId id="2147483721" r:id="rId12"/>
    <p:sldLayoutId id="2147483722"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http://ikifashion.com/wp-content/uploads/2013/11/Michael-Kors-Holiday-2013-Ad-Campaign-Coll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85725"/>
            <a:ext cx="9253538"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pPr eaLnBrk="1" fontAlgn="auto" hangingPunct="1">
              <a:spcAft>
                <a:spcPts val="0"/>
              </a:spcAft>
              <a:defRPr/>
            </a:pPr>
            <a:r>
              <a:rPr lang="en-US" sz="8000" dirty="0" smtClean="0">
                <a:solidFill>
                  <a:srgbClr val="FFFF00"/>
                </a:solidFill>
                <a:latin typeface="Broadway" pitchFamily="82" charset="0"/>
              </a:rPr>
              <a:t/>
            </a:r>
            <a:br>
              <a:rPr lang="en-US" sz="8000" dirty="0" smtClean="0">
                <a:solidFill>
                  <a:srgbClr val="FFFF00"/>
                </a:solidFill>
                <a:latin typeface="Broadway" pitchFamily="82" charset="0"/>
              </a:rPr>
            </a:br>
            <a:r>
              <a:rPr lang="en-US" sz="8000" dirty="0" smtClean="0">
                <a:solidFill>
                  <a:schemeClr val="accent2">
                    <a:lumMod val="60000"/>
                    <a:lumOff val="40000"/>
                  </a:schemeClr>
                </a:solidFill>
                <a:latin typeface="Broadway" pitchFamily="82" charset="0"/>
              </a:rPr>
              <a:t>Advertising</a:t>
            </a:r>
            <a:r>
              <a:rPr lang="en-US" dirty="0" smtClean="0">
                <a:solidFill>
                  <a:srgbClr val="FFFF00"/>
                </a:solidFill>
              </a:rPr>
              <a:t> </a:t>
            </a:r>
            <a:endParaRPr lang="en-US" dirty="0">
              <a:solidFill>
                <a:srgbClr val="FFFF00"/>
              </a:solidFill>
            </a:endParaRPr>
          </a:p>
        </p:txBody>
      </p:sp>
      <p:sp>
        <p:nvSpPr>
          <p:cNvPr id="8195" name="Subtitle 2"/>
          <p:cNvSpPr>
            <a:spLocks noGrp="1"/>
          </p:cNvSpPr>
          <p:nvPr>
            <p:ph type="subTitle" idx="1"/>
          </p:nvPr>
        </p:nvSpPr>
        <p:spPr>
          <a:xfrm>
            <a:off x="685800" y="5105400"/>
            <a:ext cx="4191000" cy="820738"/>
          </a:xfrm>
        </p:spPr>
        <p:txBody>
          <a:bodyPr/>
          <a:lstStyle/>
          <a:p>
            <a:pPr eaLnBrk="1" hangingPunct="1">
              <a:spcBef>
                <a:spcPct val="0"/>
              </a:spcBef>
              <a:defRPr/>
            </a:pPr>
            <a:r>
              <a:rPr lang="en-US" altLang="en-US" sz="2400" dirty="0" smtClean="0"/>
              <a:t>A Brief History of the Creation and Manipulation of Consumers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6"/>
          <p:cNvSpPr>
            <a:spLocks noGrp="1"/>
          </p:cNvSpPr>
          <p:nvPr>
            <p:ph type="title"/>
          </p:nvPr>
        </p:nvSpPr>
        <p:spPr bwMode="auto">
          <a:xfrm>
            <a:off x="914400" y="0"/>
            <a:ext cx="7772400" cy="1219200"/>
          </a:xfrm>
        </p:spPr>
        <p:txBody>
          <a:bodyPr wrap="square" lIns="91440" tIns="45720" rIns="91440" bIns="45720" numCol="1" anchorCtr="0" compatLnSpc="1">
            <a:prstTxWarp prst="textNoShape">
              <a:avLst/>
            </a:prstTxWarp>
          </a:bodyPr>
          <a:lstStyle/>
          <a:p>
            <a:pPr algn="ctr" eaLnBrk="1" hangingPunct="1">
              <a:defRPr/>
            </a:pPr>
            <a:r>
              <a:rPr lang="en-US" sz="3600" smtClean="0"/>
              <a:t>Sears, Roebuck &amp; Co.</a:t>
            </a:r>
            <a:br>
              <a:rPr lang="en-US" sz="3600" smtClean="0"/>
            </a:br>
            <a:r>
              <a:rPr lang="en-US" sz="3600" smtClean="0"/>
              <a:t>1930 and 1940 respectively</a:t>
            </a:r>
          </a:p>
        </p:txBody>
      </p:sp>
      <p:pic>
        <p:nvPicPr>
          <p:cNvPr id="31747" name="Picture 9" descr="2049891416_4961b9533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295400"/>
            <a:ext cx="3729038" cy="5257800"/>
          </a:xfrm>
        </p:spPr>
      </p:pic>
      <p:pic>
        <p:nvPicPr>
          <p:cNvPr id="31748" name="Picture 10" descr="1940SearsChristmasBookPage00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295400"/>
            <a:ext cx="3810000" cy="5257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mtClean="0"/>
              <a:t>Sears, Roebuck &amp; Co. 1930s</a:t>
            </a:r>
          </a:p>
        </p:txBody>
      </p:sp>
      <p:sp>
        <p:nvSpPr>
          <p:cNvPr id="32771" name="Rectangle 8"/>
          <p:cNvSpPr>
            <a:spLocks noGrp="1"/>
          </p:cNvSpPr>
          <p:nvPr>
            <p:ph type="body" sz="half" idx="1"/>
          </p:nvPr>
        </p:nvSpPr>
        <p:spPr/>
        <p:txBody>
          <a:bodyPr/>
          <a:lstStyle/>
          <a:p>
            <a:pPr eaLnBrk="1" hangingPunct="1">
              <a:lnSpc>
                <a:spcPct val="80000"/>
              </a:lnSpc>
            </a:pPr>
            <a:r>
              <a:rPr lang="en-US" altLang="en-US" sz="3700" smtClean="0"/>
              <a:t>Manipulation is never just for the ladies.</a:t>
            </a:r>
          </a:p>
          <a:p>
            <a:pPr eaLnBrk="1" hangingPunct="1">
              <a:lnSpc>
                <a:spcPct val="80000"/>
              </a:lnSpc>
            </a:pPr>
            <a:r>
              <a:rPr lang="en-US" altLang="en-US" sz="3700" smtClean="0"/>
              <a:t>Men are also introduced to “must haves” that promise a lifestyle or persona.</a:t>
            </a:r>
          </a:p>
        </p:txBody>
      </p:sp>
      <p:pic>
        <p:nvPicPr>
          <p:cNvPr id="32772" name="Picture 10" descr="4611107682_a2f31117d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524000"/>
            <a:ext cx="3581400" cy="5334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pPr algn="ctr" eaLnBrk="1" fontAlgn="auto" hangingPunct="1">
              <a:spcAft>
                <a:spcPts val="0"/>
              </a:spcAft>
              <a:defRPr/>
            </a:pPr>
            <a:r>
              <a:rPr lang="en-US" sz="4800" dirty="0" smtClean="0">
                <a:solidFill>
                  <a:schemeClr val="tx2">
                    <a:satMod val="200000"/>
                  </a:schemeClr>
                </a:solidFill>
              </a:rPr>
              <a:t>Television</a:t>
            </a:r>
            <a:endParaRPr lang="en-US" sz="4800" dirty="0">
              <a:solidFill>
                <a:schemeClr val="tx2">
                  <a:satMod val="200000"/>
                </a:schemeClr>
              </a:solidFill>
            </a:endParaRPr>
          </a:p>
        </p:txBody>
      </p:sp>
      <p:sp>
        <p:nvSpPr>
          <p:cNvPr id="33795" name="Content Placeholder 2"/>
          <p:cNvSpPr>
            <a:spLocks noGrp="1"/>
          </p:cNvSpPr>
          <p:nvPr>
            <p:ph idx="1"/>
          </p:nvPr>
        </p:nvSpPr>
        <p:spPr>
          <a:xfrm>
            <a:off x="914400" y="1295400"/>
            <a:ext cx="7772400" cy="5029200"/>
          </a:xfrm>
        </p:spPr>
        <p:txBody>
          <a:bodyPr/>
          <a:lstStyle/>
          <a:p>
            <a:pPr eaLnBrk="1" hangingPunct="1"/>
            <a:r>
              <a:rPr lang="en-US" altLang="en-US" sz="3600" smtClean="0"/>
              <a:t>1960’s= “The Golden Age” </a:t>
            </a:r>
          </a:p>
          <a:p>
            <a:pPr eaLnBrk="1" hangingPunct="1">
              <a:buFont typeface="Wingdings" panose="05000000000000000000" pitchFamily="2" charset="2"/>
              <a:buNone/>
            </a:pPr>
            <a:endParaRPr lang="en-US" altLang="en-US" sz="3600" smtClean="0"/>
          </a:p>
          <a:p>
            <a:pPr eaLnBrk="1" hangingPunct="1"/>
            <a:r>
              <a:rPr lang="en-US" altLang="en-US" sz="3600" smtClean="0"/>
              <a:t>Ownership of TV sets grows and becomes status quo.</a:t>
            </a:r>
          </a:p>
          <a:p>
            <a:pPr eaLnBrk="1" hangingPunct="1"/>
            <a:endParaRPr lang="en-US" altLang="en-US" sz="3600" smtClean="0"/>
          </a:p>
          <a:p>
            <a:pPr eaLnBrk="1" hangingPunct="1"/>
            <a:r>
              <a:rPr lang="en-US" altLang="en-US" sz="3600" smtClean="0"/>
              <a:t>Television becomes a new medium for advertising with new possibilities for identifying and isolating audiences, ( ie: </a:t>
            </a:r>
            <a:r>
              <a:rPr lang="en-US" altLang="en-US" sz="3600" u="sng" smtClean="0"/>
              <a:t>creating</a:t>
            </a:r>
            <a:r>
              <a:rPr lang="en-US" altLang="en-US" sz="3600" smtClean="0"/>
              <a:t> consumers).</a:t>
            </a:r>
          </a:p>
          <a:p>
            <a:pPr eaLnBrk="1" hangingPunct="1"/>
            <a:endParaRPr lang="en-US" altLang="en-US" sz="3600" smtClean="0"/>
          </a:p>
          <a:p>
            <a:pPr eaLnBrk="1" hangingPunct="1">
              <a:buFont typeface="Wingdings" panose="05000000000000000000" pitchFamily="2" charset="2"/>
              <a:buNone/>
            </a:pPr>
            <a:endParaRPr lang="en-US" altLang="en-US" sz="3600"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en-US" smtClean="0"/>
              <a:t>Audience RULES!</a:t>
            </a:r>
          </a:p>
        </p:txBody>
      </p:sp>
      <p:sp>
        <p:nvSpPr>
          <p:cNvPr id="36867" name="Content Placeholder 2"/>
          <p:cNvSpPr>
            <a:spLocks noGrp="1"/>
          </p:cNvSpPr>
          <p:nvPr>
            <p:ph idx="1"/>
          </p:nvPr>
        </p:nvSpPr>
        <p:spPr>
          <a:xfrm>
            <a:off x="914400" y="1219200"/>
            <a:ext cx="7772400" cy="5638800"/>
          </a:xfrm>
        </p:spPr>
        <p:txBody>
          <a:bodyPr/>
          <a:lstStyle/>
          <a:p>
            <a:pPr eaLnBrk="1" hangingPunct="1"/>
            <a:r>
              <a:rPr lang="en-US" altLang="en-US" smtClean="0"/>
              <a:t>Target Audience- the group who watches the show that happens around the commercials</a:t>
            </a:r>
          </a:p>
          <a:p>
            <a:pPr eaLnBrk="1" hangingPunct="1"/>
            <a:endParaRPr lang="en-US" altLang="en-US" smtClean="0"/>
          </a:p>
          <a:p>
            <a:pPr eaLnBrk="1" hangingPunct="1"/>
            <a:r>
              <a:rPr lang="en-US" altLang="en-US" smtClean="0"/>
              <a:t>Advertising (and networks to a lesser degree) controls the </a:t>
            </a:r>
            <a:r>
              <a:rPr lang="en-US" altLang="en-US" i="1" smtClean="0"/>
              <a:t>flow</a:t>
            </a:r>
            <a:r>
              <a:rPr lang="en-US" altLang="en-US" smtClean="0"/>
              <a:t> of television programming. </a:t>
            </a:r>
          </a:p>
          <a:p>
            <a:pPr eaLnBrk="1" hangingPunct="1"/>
            <a:endParaRPr lang="en-US" altLang="en-US" smtClean="0"/>
          </a:p>
          <a:p>
            <a:pPr eaLnBrk="1" hangingPunct="1"/>
            <a:r>
              <a:rPr lang="en-US" altLang="en-US" smtClean="0"/>
              <a:t>–</a:t>
            </a:r>
            <a:r>
              <a:rPr lang="en-US" altLang="en-US" i="1" smtClean="0"/>
              <a:t>Flow</a:t>
            </a:r>
            <a:r>
              <a:rPr lang="en-US" altLang="en-US" smtClean="0"/>
              <a:t>- Shows and commercials aired during those shows during certain blocks of time.</a:t>
            </a:r>
          </a:p>
          <a:p>
            <a:pPr eaLnBrk="1" hangingPunct="1"/>
            <a:endParaRPr lang="en-US" altLang="en-US" smtClean="0"/>
          </a:p>
          <a:p>
            <a:pPr eaLnBrk="1" hangingPunct="1"/>
            <a:r>
              <a:rPr lang="en-US" altLang="en-US" smtClean="0"/>
              <a:t>18-34 year-olds (one target audience) are statistically the best buyers.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en-US" sz="3600" smtClean="0"/>
              <a:t>Audiences are </a:t>
            </a:r>
            <a:r>
              <a:rPr lang="en-US" sz="3600" i="1" smtClean="0"/>
              <a:t>created</a:t>
            </a:r>
            <a:r>
              <a:rPr lang="en-US" sz="3600" smtClean="0"/>
              <a:t>.</a:t>
            </a:r>
          </a:p>
        </p:txBody>
      </p:sp>
      <p:sp>
        <p:nvSpPr>
          <p:cNvPr id="3" name="Content Placeholder 2"/>
          <p:cNvSpPr>
            <a:spLocks noGrp="1"/>
          </p:cNvSpPr>
          <p:nvPr>
            <p:ph idx="1"/>
          </p:nvPr>
        </p:nvSpPr>
        <p:spPr/>
        <p:txBody>
          <a:bodyPr>
            <a:normAutofit fontScale="92500"/>
          </a:bodyPr>
          <a:lstStyle/>
          <a:p>
            <a:pPr eaLnBrk="1" hangingPunct="1">
              <a:lnSpc>
                <a:spcPct val="90000"/>
              </a:lnSpc>
              <a:buFont typeface="Wingdings" panose="05000000000000000000" pitchFamily="2" charset="2"/>
              <a:buNone/>
              <a:defRPr/>
            </a:pPr>
            <a:r>
              <a:rPr lang="en-US" sz="2800" smtClean="0"/>
              <a:t>Example of target audience shift-  1955- The Leo Burnett agency revamped advertising for Marlboro cigarettes, formerly a minor brand marketed for their mildness and aimed at women smokers. Burnett introduced the Marlboro Man, models of rugged cowboys on horseback, smoking “a cigarette designed for men that women like.”</a:t>
            </a:r>
          </a:p>
          <a:p>
            <a:pPr eaLnBrk="1" hangingPunct="1">
              <a:lnSpc>
                <a:spcPct val="90000"/>
              </a:lnSpc>
              <a:buFont typeface="Wingdings" panose="05000000000000000000" pitchFamily="2" charset="2"/>
              <a:buNone/>
              <a:defRPr/>
            </a:pPr>
            <a:endParaRPr lang="en-US" sz="2800" smtClean="0"/>
          </a:p>
          <a:p>
            <a:pPr eaLnBrk="1" hangingPunct="1">
              <a:lnSpc>
                <a:spcPct val="90000"/>
              </a:lnSpc>
              <a:defRPr/>
            </a:pPr>
            <a:r>
              <a:rPr lang="en-US" sz="2800" smtClean="0"/>
              <a:t>Lesson: An audience </a:t>
            </a:r>
            <a:r>
              <a:rPr lang="en-US" sz="2800" i="1" smtClean="0"/>
              <a:t>will be created</a:t>
            </a:r>
            <a:r>
              <a:rPr lang="en-US" sz="2800" smtClean="0"/>
              <a:t> for a product.</a:t>
            </a:r>
          </a:p>
          <a:p>
            <a:pPr eaLnBrk="1" hangingPunct="1">
              <a:lnSpc>
                <a:spcPct val="90000"/>
              </a:lnSpc>
              <a:buFont typeface="Wingdings" panose="05000000000000000000" pitchFamily="2" charset="2"/>
              <a:buNone/>
              <a:defRPr/>
            </a:pPr>
            <a:endParaRPr lang="en-US" sz="2800" smtClean="0"/>
          </a:p>
          <a:p>
            <a:pPr eaLnBrk="1" hangingPunct="1">
              <a:lnSpc>
                <a:spcPct val="90000"/>
              </a:lnSpc>
              <a:defRPr/>
            </a:pPr>
            <a:r>
              <a:rPr lang="en-US" sz="2800" smtClean="0"/>
              <a:t>Men didn’t choose Marlboro, it was chosen for them.</a:t>
            </a:r>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en-US" sz="3600" smtClean="0"/>
              <a:t>Other places you are targeted…</a:t>
            </a:r>
          </a:p>
        </p:txBody>
      </p:sp>
      <p:sp>
        <p:nvSpPr>
          <p:cNvPr id="40963" name="Rectangle 3"/>
          <p:cNvSpPr>
            <a:spLocks noGrp="1"/>
          </p:cNvSpPr>
          <p:nvPr>
            <p:ph type="body" idx="1"/>
          </p:nvPr>
        </p:nvSpPr>
        <p:spPr>
          <a:xfrm>
            <a:off x="914400" y="1219200"/>
            <a:ext cx="7772400" cy="5410200"/>
          </a:xfrm>
        </p:spPr>
        <p:txBody>
          <a:bodyPr/>
          <a:lstStyle/>
          <a:p>
            <a:pPr eaLnBrk="1" hangingPunct="1">
              <a:buFont typeface="Wingdings" panose="05000000000000000000" pitchFamily="2" charset="2"/>
              <a:buNone/>
            </a:pPr>
            <a:r>
              <a:rPr lang="en-US" altLang="en-US" sz="2400" dirty="0" smtClean="0"/>
              <a:t>Facebook “likes.”</a:t>
            </a:r>
          </a:p>
          <a:p>
            <a:pPr eaLnBrk="1" hangingPunct="1">
              <a:buFont typeface="Wingdings" panose="05000000000000000000" pitchFamily="2" charset="2"/>
              <a:buNone/>
            </a:pPr>
            <a:r>
              <a:rPr lang="en-US" altLang="en-US" sz="2400" dirty="0" smtClean="0"/>
              <a:t>Twitter posts.</a:t>
            </a:r>
          </a:p>
          <a:p>
            <a:pPr eaLnBrk="1" hangingPunct="1">
              <a:buFont typeface="Wingdings" panose="05000000000000000000" pitchFamily="2" charset="2"/>
              <a:buNone/>
            </a:pPr>
            <a:r>
              <a:rPr lang="en-US" altLang="en-US" sz="2400" dirty="0" smtClean="0"/>
              <a:t>Instagram likes.</a:t>
            </a:r>
          </a:p>
          <a:p>
            <a:pPr eaLnBrk="1" hangingPunct="1">
              <a:buFont typeface="Wingdings" panose="05000000000000000000" pitchFamily="2" charset="2"/>
              <a:buNone/>
            </a:pPr>
            <a:r>
              <a:rPr lang="en-US" altLang="en-US" sz="2400" dirty="0" smtClean="0"/>
              <a:t>Netflix binges.</a:t>
            </a:r>
          </a:p>
          <a:p>
            <a:pPr eaLnBrk="1" hangingPunct="1">
              <a:buFont typeface="Wingdings" panose="05000000000000000000" pitchFamily="2" charset="2"/>
              <a:buNone/>
            </a:pPr>
            <a:r>
              <a:rPr lang="en-US" altLang="en-US" sz="2400" dirty="0" smtClean="0"/>
              <a:t>Amazon purchases.</a:t>
            </a:r>
          </a:p>
          <a:p>
            <a:pPr eaLnBrk="1" hangingPunct="1">
              <a:buFont typeface="Wingdings" panose="05000000000000000000" pitchFamily="2" charset="2"/>
              <a:buNone/>
            </a:pPr>
            <a:r>
              <a:rPr lang="en-US" altLang="en-US" sz="2400" dirty="0" smtClean="0"/>
              <a:t>Google searches.</a:t>
            </a:r>
          </a:p>
          <a:p>
            <a:pPr eaLnBrk="1" hangingPunct="1">
              <a:buFont typeface="Wingdings" panose="05000000000000000000" pitchFamily="2" charset="2"/>
              <a:buNone/>
            </a:pPr>
            <a:endParaRPr lang="en-US" altLang="en-US" sz="2400" dirty="0" smtClean="0"/>
          </a:p>
          <a:p>
            <a:pPr eaLnBrk="1" hangingPunct="1">
              <a:buFont typeface="Wingdings" panose="05000000000000000000" pitchFamily="2" charset="2"/>
              <a:buNone/>
            </a:pPr>
            <a:r>
              <a:rPr lang="en-US" altLang="en-US" sz="2400" dirty="0" smtClean="0"/>
              <a:t>All of these things determine the ads that get sent to these accounts when you are using them.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en-US" smtClean="0"/>
              <a:t>Next time you watch TV…</a:t>
            </a:r>
          </a:p>
        </p:txBody>
      </p:sp>
      <p:sp>
        <p:nvSpPr>
          <p:cNvPr id="41987" name="Content Placeholder 2"/>
          <p:cNvSpPr>
            <a:spLocks noGrp="1"/>
          </p:cNvSpPr>
          <p:nvPr>
            <p:ph idx="1"/>
          </p:nvPr>
        </p:nvSpPr>
        <p:spPr>
          <a:xfrm>
            <a:off x="914400" y="1752600"/>
            <a:ext cx="7772400" cy="5105400"/>
          </a:xfrm>
        </p:spPr>
        <p:txBody>
          <a:bodyPr/>
          <a:lstStyle/>
          <a:p>
            <a:pPr eaLnBrk="1" hangingPunct="1">
              <a:lnSpc>
                <a:spcPct val="80000"/>
              </a:lnSpc>
            </a:pPr>
            <a:r>
              <a:rPr lang="en-US" altLang="en-US" sz="2800" smtClean="0"/>
              <a:t>Notice the types of shows that are on during a specific time.</a:t>
            </a:r>
          </a:p>
          <a:p>
            <a:pPr eaLnBrk="1" hangingPunct="1">
              <a:lnSpc>
                <a:spcPct val="80000"/>
              </a:lnSpc>
            </a:pPr>
            <a:endParaRPr lang="en-US" altLang="en-US" sz="2800" smtClean="0"/>
          </a:p>
          <a:p>
            <a:pPr eaLnBrk="1" hangingPunct="1">
              <a:lnSpc>
                <a:spcPct val="80000"/>
              </a:lnSpc>
            </a:pPr>
            <a:r>
              <a:rPr lang="en-US" altLang="en-US" sz="2800" smtClean="0"/>
              <a:t>Notice the commercials during those shows. What are they for? How are they presented?</a:t>
            </a:r>
          </a:p>
          <a:p>
            <a:pPr eaLnBrk="1" hangingPunct="1">
              <a:lnSpc>
                <a:spcPct val="80000"/>
              </a:lnSpc>
            </a:pPr>
            <a:endParaRPr lang="en-US" altLang="en-US" sz="2800" smtClean="0"/>
          </a:p>
          <a:p>
            <a:pPr eaLnBrk="1" hangingPunct="1">
              <a:lnSpc>
                <a:spcPct val="80000"/>
              </a:lnSpc>
            </a:pPr>
            <a:r>
              <a:rPr lang="en-US" altLang="en-US" sz="2800" smtClean="0"/>
              <a:t>What group did the advertisement try to reach? On which network did the ad appear? With what kind of viewer? </a:t>
            </a:r>
          </a:p>
          <a:p>
            <a:pPr eaLnBrk="1" hangingPunct="1">
              <a:lnSpc>
                <a:spcPct val="80000"/>
              </a:lnSpc>
            </a:pPr>
            <a:endParaRPr lang="en-US" altLang="en-US" sz="2800" smtClean="0"/>
          </a:p>
          <a:p>
            <a:pPr eaLnBrk="1" hangingPunct="1">
              <a:lnSpc>
                <a:spcPct val="80000"/>
              </a:lnSpc>
            </a:pPr>
            <a:r>
              <a:rPr lang="en-US" altLang="en-US" sz="2800" smtClean="0"/>
              <a:t>What point of view is being presented in the flow?</a:t>
            </a:r>
          </a:p>
          <a:p>
            <a:pPr eaLnBrk="1" hangingPunct="1">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p:txBody>
          <a:bodyPr wrap="square" lIns="91440" tIns="45720" rIns="91440" bIns="45720" numCol="1" anchorCtr="0" compatLnSpc="1">
            <a:prstTxWarp prst="textNoShape">
              <a:avLst/>
            </a:prstTxWarp>
          </a:bodyPr>
          <a:lstStyle/>
          <a:p>
            <a:pPr algn="ctr" eaLnBrk="1" hangingPunct="1">
              <a:defRPr/>
            </a:pPr>
            <a:r>
              <a:rPr lang="en-US" sz="3600" smtClean="0"/>
              <a:t>Next time you read a magazine…</a:t>
            </a:r>
          </a:p>
        </p:txBody>
      </p:sp>
      <p:sp>
        <p:nvSpPr>
          <p:cNvPr id="44035" name="Rectangle 3"/>
          <p:cNvSpPr>
            <a:spLocks noGrp="1"/>
          </p:cNvSpPr>
          <p:nvPr>
            <p:ph type="body" idx="1"/>
          </p:nvPr>
        </p:nvSpPr>
        <p:spPr/>
        <p:txBody>
          <a:bodyPr/>
          <a:lstStyle/>
          <a:p>
            <a:pPr eaLnBrk="1" hangingPunct="1">
              <a:lnSpc>
                <a:spcPct val="90000"/>
              </a:lnSpc>
            </a:pPr>
            <a:r>
              <a:rPr lang="en-US" altLang="en-US" smtClean="0"/>
              <a:t>What type of ads are found in the magazine? </a:t>
            </a:r>
          </a:p>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Are the ads in the front or back of the magazine different in some way? </a:t>
            </a:r>
          </a:p>
          <a:p>
            <a:pPr eaLnBrk="1" hangingPunct="1">
              <a:lnSpc>
                <a:spcPct val="90000"/>
              </a:lnSpc>
            </a:pPr>
            <a:endParaRPr lang="en-US" altLang="en-US" smtClean="0"/>
          </a:p>
          <a:p>
            <a:pPr eaLnBrk="1" hangingPunct="1">
              <a:lnSpc>
                <a:spcPct val="90000"/>
              </a:lnSpc>
            </a:pPr>
            <a:r>
              <a:rPr lang="en-US" altLang="en-US" smtClean="0"/>
              <a:t>By what type of content is the ad surrounded?</a:t>
            </a:r>
          </a:p>
          <a:p>
            <a:pPr eaLnBrk="1" hangingPunct="1">
              <a:lnSpc>
                <a:spcPct val="90000"/>
              </a:lnSpc>
            </a:pPr>
            <a:endParaRPr lang="en-US" altLang="en-US" smtClean="0"/>
          </a:p>
          <a:p>
            <a:pPr eaLnBrk="1" hangingPunct="1">
              <a:lnSpc>
                <a:spcPct val="90000"/>
              </a:lnSpc>
            </a:pPr>
            <a:r>
              <a:rPr lang="en-US" altLang="en-US" smtClean="0"/>
              <a:t>Who reads this magazine?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How To Read Images</a:t>
            </a:r>
            <a:endParaRPr lang="en-US" dirty="0">
              <a:solidFill>
                <a:schemeClr val="accent1">
                  <a:satMod val="150000"/>
                </a:schemeClr>
              </a:solidFill>
            </a:endParaRPr>
          </a:p>
        </p:txBody>
      </p:sp>
      <p:sp>
        <p:nvSpPr>
          <p:cNvPr id="4099" name="Subtitle 2"/>
          <p:cNvSpPr>
            <a:spLocks noGrp="1"/>
          </p:cNvSpPr>
          <p:nvPr>
            <p:ph type="subTitle" idx="1"/>
          </p:nvPr>
        </p:nvSpPr>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41067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1">
                    <a:satMod val="150000"/>
                  </a:schemeClr>
                </a:solidFill>
              </a:rPr>
              <a:t>Close Reading a Different Kind of Text</a:t>
            </a:r>
            <a:endParaRPr lang="en-US" dirty="0">
              <a:solidFill>
                <a:schemeClr val="accent1">
                  <a:satMod val="150000"/>
                </a:schemeClr>
              </a:solidFill>
            </a:endParaRPr>
          </a:p>
        </p:txBody>
      </p:sp>
      <p:sp>
        <p:nvSpPr>
          <p:cNvPr id="614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Just as close reading written text can be simplified by knowing what to look for, reading images is easy when you have a practiced set of skills.</a:t>
            </a:r>
          </a:p>
          <a:p>
            <a:pPr eaLnBrk="1" hangingPunct="1"/>
            <a:r>
              <a:rPr lang="en-US" altLang="en-US" smtClean="0">
                <a:ea typeface="ＭＳ Ｐゴシック" panose="020B0600070205080204" pitchFamily="34" charset="-128"/>
              </a:rPr>
              <a:t>When close reading images, think about the image</a:t>
            </a:r>
            <a:r>
              <a:rPr lang="ja-JP" altLang="en-US" smtClean="0"/>
              <a:t>’</a:t>
            </a:r>
            <a:r>
              <a:rPr lang="en-US" altLang="ja-JP" smtClean="0"/>
              <a:t>s </a:t>
            </a:r>
            <a:r>
              <a:rPr lang="en-US" altLang="ja-JP" u="sng" smtClean="0"/>
              <a:t>composition (layout</a:t>
            </a:r>
            <a:r>
              <a:rPr lang="en-US" altLang="ja-JP" smtClean="0"/>
              <a:t>), </a:t>
            </a:r>
            <a:r>
              <a:rPr lang="en-US" altLang="ja-JP" u="sng" smtClean="0"/>
              <a:t>colors</a:t>
            </a:r>
            <a:r>
              <a:rPr lang="en-US" altLang="ja-JP" smtClean="0"/>
              <a:t>, and the </a:t>
            </a:r>
            <a:r>
              <a:rPr lang="en-US" altLang="ja-JP" u="sng" smtClean="0"/>
              <a:t>angles</a:t>
            </a:r>
            <a:r>
              <a:rPr lang="en-US" altLang="ja-JP" smtClean="0"/>
              <a:t> of the images.</a:t>
            </a: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67698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wrap="square" lIns="91440" tIns="45720" rIns="91440" bIns="45720" numCol="1" anchorCtr="0" compatLnSpc="1">
            <a:prstTxWarp prst="textNoShape">
              <a:avLst/>
            </a:prstTxWarp>
          </a:bodyPr>
          <a:lstStyle/>
          <a:p>
            <a:pPr algn="ctr" eaLnBrk="1" hangingPunct="1">
              <a:defRPr/>
            </a:pPr>
            <a:r>
              <a:rPr lang="en-US" sz="4800" dirty="0" smtClean="0">
                <a:solidFill>
                  <a:schemeClr val="accent2">
                    <a:lumMod val="20000"/>
                    <a:lumOff val="80000"/>
                  </a:schemeClr>
                </a:solidFill>
                <a:effectLst>
                  <a:outerShdw blurRad="38100" dist="38100" dir="2700000" algn="tl">
                    <a:srgbClr val="FFFFFF"/>
                  </a:outerShdw>
                </a:effectLst>
              </a:rPr>
              <a:t>Advertising</a:t>
            </a:r>
          </a:p>
        </p:txBody>
      </p:sp>
      <p:sp>
        <p:nvSpPr>
          <p:cNvPr id="11267" name="Content Placeholder 2"/>
          <p:cNvSpPr>
            <a:spLocks noGrp="1"/>
          </p:cNvSpPr>
          <p:nvPr>
            <p:ph idx="1"/>
          </p:nvPr>
        </p:nvSpPr>
        <p:spPr>
          <a:xfrm>
            <a:off x="914400" y="990600"/>
            <a:ext cx="7772400" cy="5365750"/>
          </a:xfrm>
        </p:spPr>
        <p:txBody>
          <a:bodyPr/>
          <a:lstStyle/>
          <a:p>
            <a:pPr eaLnBrk="1" hangingPunct="1"/>
            <a:r>
              <a:rPr lang="en-US" altLang="en-US" smtClean="0"/>
              <a:t>  </a:t>
            </a:r>
            <a:r>
              <a:rPr lang="en-US" altLang="en-US" sz="3200" smtClean="0"/>
              <a:t>An attempt to persuade an audience to purchase a good or  service, make a contribution, cast a vote </a:t>
            </a:r>
          </a:p>
          <a:p>
            <a:pPr eaLnBrk="1" hangingPunct="1">
              <a:buFont typeface="Wingdings" panose="05000000000000000000" pitchFamily="2" charset="2"/>
              <a:buNone/>
            </a:pPr>
            <a:endParaRPr lang="en-US" altLang="en-US" sz="3200" smtClean="0"/>
          </a:p>
          <a:p>
            <a:pPr eaLnBrk="1" hangingPunct="1">
              <a:lnSpc>
                <a:spcPct val="80000"/>
              </a:lnSpc>
            </a:pPr>
            <a:r>
              <a:rPr lang="en-US" altLang="en-US" sz="3200" smtClean="0"/>
              <a:t>aims to win sales,  gain attention, or stimulate interest in hopes that purchases will follow</a:t>
            </a:r>
          </a:p>
          <a:p>
            <a:pPr eaLnBrk="1" hangingPunct="1">
              <a:lnSpc>
                <a:spcPct val="80000"/>
              </a:lnSpc>
            </a:pPr>
            <a:endParaRPr lang="en-US" altLang="en-US" sz="3200" smtClean="0"/>
          </a:p>
          <a:p>
            <a:pPr eaLnBrk="1" hangingPunct="1">
              <a:lnSpc>
                <a:spcPct val="80000"/>
              </a:lnSpc>
            </a:pPr>
            <a:r>
              <a:rPr lang="en-US" altLang="en-US" sz="3200" smtClean="0"/>
              <a:t>Repetitive ads for familiar products often aim to short-circuit the conscious consideration of purchase decisions- you’ll buy what they say you’ll buy because you’re so familiar with it.</a:t>
            </a:r>
          </a:p>
          <a:p>
            <a:pPr eaLnBrk="1" hangingPunct="1">
              <a:buFont typeface="Wingdings" panose="05000000000000000000" pitchFamily="2" charset="2"/>
              <a:buNone/>
            </a:pPr>
            <a:r>
              <a:rPr lang="en-US" altLang="en-US" sz="320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Layout</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dirty="0" smtClean="0"/>
              <a:t>Images can be divided into foreground, </a:t>
            </a:r>
            <a:r>
              <a:rPr lang="en-US" dirty="0" err="1" smtClean="0"/>
              <a:t>midground</a:t>
            </a:r>
            <a:r>
              <a:rPr lang="en-US" dirty="0" smtClean="0"/>
              <a:t>, and background. What does the artist put in each of these places? What ideas or elements are emphasized as a result?</a:t>
            </a:r>
          </a:p>
          <a:p>
            <a:pPr marL="438912" indent="-320040" eaLnBrk="1" fontAlgn="auto" hangingPunct="1">
              <a:spcBef>
                <a:spcPts val="0"/>
              </a:spcBef>
              <a:spcAft>
                <a:spcPts val="0"/>
              </a:spcAft>
              <a:buFont typeface="Wingdings 2"/>
              <a:buChar char=""/>
              <a:defRPr/>
            </a:pPr>
            <a:r>
              <a:rPr lang="en-US" dirty="0" smtClean="0"/>
              <a:t>Are images in the background or foreground clear or blurred? Is the </a:t>
            </a:r>
            <a:r>
              <a:rPr lang="en-US" dirty="0" err="1" smtClean="0"/>
              <a:t>midground</a:t>
            </a:r>
            <a:r>
              <a:rPr lang="en-US" dirty="0" smtClean="0"/>
              <a:t> dwarfed by the space devoted to the background or foreground? How does this composition emphasize or minimize different elements?</a:t>
            </a:r>
          </a:p>
          <a:p>
            <a:pPr marL="438912" indent="-320040" eaLnBrk="1" fontAlgn="auto" hangingPunct="1">
              <a:spcBef>
                <a:spcPts val="0"/>
              </a:spcBef>
              <a:spcAft>
                <a:spcPts val="0"/>
              </a:spcAft>
              <a:buFont typeface="Wingdings 2"/>
              <a:buChar char=""/>
              <a:defRPr/>
            </a:pPr>
            <a:r>
              <a:rPr lang="en-US" dirty="0" smtClean="0"/>
              <a:t>Is there any text matched with the image? If so, how? What does the placement of the text add to the meaning of the image overall?</a:t>
            </a:r>
            <a:endParaRPr lang="en-US" dirty="0"/>
          </a:p>
        </p:txBody>
      </p:sp>
    </p:spTree>
    <p:extLst>
      <p:ext uri="{BB962C8B-B14F-4D97-AF65-F5344CB8AC3E}">
        <p14:creationId xmlns:p14="http://schemas.microsoft.com/office/powerpoint/2010/main" val="97856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Colors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altLang="en-US" sz="3000" smtClean="0">
                <a:ea typeface="ＭＳ Ｐゴシック" panose="020B0600070205080204" pitchFamily="34" charset="-128"/>
              </a:rPr>
              <a:t>We associate different colors with different feelings. These aren</a:t>
            </a:r>
            <a:r>
              <a:rPr lang="ja-JP" altLang="en-US" sz="3000" smtClean="0"/>
              <a:t>’</a:t>
            </a:r>
            <a:r>
              <a:rPr lang="en-US" altLang="ja-JP" sz="3000" smtClean="0"/>
              <a:t>t set in stone, but they follow standard, predictable patterns. Also consider combinations of color. What emotions/ feelings do you connect with these colors?</a:t>
            </a:r>
          </a:p>
          <a:p>
            <a:pPr eaLnBrk="1" fontAlgn="auto" hangingPunct="1">
              <a:spcAft>
                <a:spcPts val="0"/>
              </a:spcAft>
              <a:defRPr/>
            </a:pPr>
            <a:r>
              <a:rPr lang="en-US" altLang="en-US" sz="3000" smtClean="0">
                <a:solidFill>
                  <a:srgbClr val="FF0000"/>
                </a:solidFill>
                <a:ea typeface="ＭＳ Ｐゴシック" panose="020B0600070205080204" pitchFamily="34" charset="-128"/>
              </a:rPr>
              <a:t>Red-</a:t>
            </a:r>
          </a:p>
          <a:p>
            <a:pPr eaLnBrk="1" fontAlgn="auto" hangingPunct="1">
              <a:spcAft>
                <a:spcPts val="0"/>
              </a:spcAft>
              <a:defRPr/>
            </a:pPr>
            <a:r>
              <a:rPr lang="en-US" altLang="en-US" sz="3000" smtClean="0">
                <a:solidFill>
                  <a:srgbClr val="00B050"/>
                </a:solidFill>
                <a:ea typeface="ＭＳ Ｐゴシック" panose="020B0600070205080204" pitchFamily="34" charset="-128"/>
              </a:rPr>
              <a:t>Green-</a:t>
            </a:r>
          </a:p>
          <a:p>
            <a:pPr eaLnBrk="1" fontAlgn="auto" hangingPunct="1">
              <a:spcAft>
                <a:spcPts val="0"/>
              </a:spcAft>
              <a:defRPr/>
            </a:pPr>
            <a:r>
              <a:rPr lang="en-US" altLang="en-US" sz="3000" smtClean="0">
                <a:solidFill>
                  <a:srgbClr val="98A0B2"/>
                </a:solidFill>
                <a:ea typeface="ＭＳ Ｐゴシック" panose="020B0600070205080204" pitchFamily="34" charset="-128"/>
              </a:rPr>
              <a:t>Blue-</a:t>
            </a:r>
          </a:p>
          <a:p>
            <a:pPr eaLnBrk="1" fontAlgn="auto" hangingPunct="1">
              <a:spcAft>
                <a:spcPts val="0"/>
              </a:spcAft>
              <a:defRPr/>
            </a:pPr>
            <a:r>
              <a:rPr lang="en-US" altLang="en-US" sz="3000" smtClean="0">
                <a:solidFill>
                  <a:srgbClr val="FFFF00"/>
                </a:solidFill>
                <a:ea typeface="ＭＳ Ｐゴシック" panose="020B0600070205080204" pitchFamily="34" charset="-128"/>
              </a:rPr>
              <a:t>Yellow-</a:t>
            </a:r>
          </a:p>
          <a:p>
            <a:pPr eaLnBrk="1" fontAlgn="auto" hangingPunct="1">
              <a:spcAft>
                <a:spcPts val="0"/>
              </a:spcAft>
              <a:defRPr/>
            </a:pPr>
            <a:r>
              <a:rPr lang="en-US" altLang="en-US" sz="3000" smtClean="0">
                <a:solidFill>
                  <a:srgbClr val="DA1C8D"/>
                </a:solidFill>
                <a:ea typeface="ＭＳ Ｐゴシック" panose="020B0600070205080204" pitchFamily="34" charset="-128"/>
              </a:rPr>
              <a:t>Pink-</a:t>
            </a:r>
          </a:p>
        </p:txBody>
      </p:sp>
    </p:spTree>
    <p:extLst>
      <p:ext uri="{BB962C8B-B14F-4D97-AF65-F5344CB8AC3E}">
        <p14:creationId xmlns:p14="http://schemas.microsoft.com/office/powerpoint/2010/main" val="2830189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atMod val="150000"/>
                  </a:schemeClr>
                </a:solidFill>
              </a:rPr>
              <a:t>Angles</a:t>
            </a:r>
            <a:endParaRPr lang="en-US" dirty="0">
              <a:solidFill>
                <a:schemeClr val="accent1">
                  <a:satMod val="150000"/>
                </a:schemeClr>
              </a:solidFill>
            </a:endParaRPr>
          </a:p>
        </p:txBody>
      </p:sp>
      <p:sp>
        <p:nvSpPr>
          <p:cNvPr id="16387" name="Content Placeholder 2"/>
          <p:cNvSpPr>
            <a:spLocks noGrp="1"/>
          </p:cNvSpPr>
          <p:nvPr>
            <p:ph idx="1"/>
          </p:nvPr>
        </p:nvSpPr>
        <p:spPr/>
        <p:txBody>
          <a:bodyPr/>
          <a:lstStyle/>
          <a:p>
            <a:pPr eaLnBrk="1" hangingPunct="1"/>
            <a:r>
              <a:rPr lang="en-US" altLang="en-US" smtClean="0">
                <a:ea typeface="ＭＳ Ｐゴシック" panose="020B0600070205080204" pitchFamily="34" charset="-128"/>
              </a:rPr>
              <a:t>Are the images coming toward or moving away from the viewer?</a:t>
            </a:r>
          </a:p>
          <a:p>
            <a:pPr eaLnBrk="1" hangingPunct="1"/>
            <a:r>
              <a:rPr lang="en-US" altLang="en-US" smtClean="0">
                <a:ea typeface="ＭＳ Ｐゴシック" panose="020B0600070205080204" pitchFamily="34" charset="-128"/>
              </a:rPr>
              <a:t>To what extent do the images fill the frame?</a:t>
            </a:r>
          </a:p>
          <a:p>
            <a:pPr eaLnBrk="1" hangingPunct="1"/>
            <a:r>
              <a:rPr lang="en-US" altLang="en-US" smtClean="0">
                <a:ea typeface="ＭＳ Ｐゴシック" panose="020B0600070205080204" pitchFamily="34" charset="-128"/>
              </a:rPr>
              <a:t>What is the relationship between the viewer and the angle of the image?</a:t>
            </a:r>
          </a:p>
          <a:p>
            <a:pPr eaLnBrk="1" hangingPunct="1"/>
            <a:r>
              <a:rPr lang="en-US" altLang="en-US" smtClean="0">
                <a:ea typeface="ＭＳ Ｐゴシック" panose="020B0600070205080204" pitchFamily="34" charset="-128"/>
              </a:rPr>
              <a:t>Are the figures in the image looking directly at the viewer, or slightly away? How does this define the relationship between image and viewer?</a:t>
            </a:r>
          </a:p>
        </p:txBody>
      </p:sp>
    </p:spTree>
    <p:extLst>
      <p:ext uri="{BB962C8B-B14F-4D97-AF65-F5344CB8AC3E}">
        <p14:creationId xmlns:p14="http://schemas.microsoft.com/office/powerpoint/2010/main" val="314884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eaLnBrk="1" fontAlgn="auto" hangingPunct="1">
              <a:spcAft>
                <a:spcPts val="0"/>
              </a:spcAft>
              <a:defRPr/>
            </a:pPr>
            <a:r>
              <a:rPr lang="en-US" dirty="0" smtClean="0">
                <a:solidFill>
                  <a:schemeClr val="accent1">
                    <a:satMod val="150000"/>
                  </a:schemeClr>
                </a:solidFill>
              </a:rPr>
              <a:t>Practice</a:t>
            </a:r>
            <a:endParaRPr lang="en-US" dirty="0">
              <a:solidFill>
                <a:schemeClr val="accent1">
                  <a:satMod val="150000"/>
                </a:schemeClr>
              </a:solidFill>
            </a:endParaRPr>
          </a:p>
        </p:txBody>
      </p:sp>
      <p:pic>
        <p:nvPicPr>
          <p:cNvPr id="20483" name="Content Placeholder 3" descr="polar-bear-global-warmin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95600" y="990600"/>
            <a:ext cx="3902075" cy="5611813"/>
          </a:xfrm>
        </p:spPr>
      </p:pic>
    </p:spTree>
    <p:extLst>
      <p:ext uri="{BB962C8B-B14F-4D97-AF65-F5344CB8AC3E}">
        <p14:creationId xmlns:p14="http://schemas.microsoft.com/office/powerpoint/2010/main" val="979164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rtlCol="0">
            <a:normAutofit fontScale="90000"/>
          </a:bodyPr>
          <a:lstStyle/>
          <a:p>
            <a:pPr eaLnBrk="1" fontAlgn="auto" hangingPunct="1">
              <a:spcAft>
                <a:spcPts val="0"/>
              </a:spcAft>
              <a:defRPr/>
            </a:pPr>
            <a:endParaRPr lang="en-US" dirty="0"/>
          </a:p>
        </p:txBody>
      </p:sp>
      <p:sp>
        <p:nvSpPr>
          <p:cNvPr id="25603"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pic>
        <p:nvPicPr>
          <p:cNvPr id="25604" name="Picture 2" descr="https://s-media-cache-ak0.pinimg.com/736x/1b/dc/b3/1bdcb34321beb36f9f2b33adaea6a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5511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08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smtClean="0"/>
          </a:p>
        </p:txBody>
      </p:sp>
      <p:sp>
        <p:nvSpPr>
          <p:cNvPr id="24579" name="Content Placeholder 2"/>
          <p:cNvSpPr>
            <a:spLocks noGrp="1"/>
          </p:cNvSpPr>
          <p:nvPr>
            <p:ph idx="1"/>
          </p:nvPr>
        </p:nvSpPr>
        <p:spPr/>
        <p:txBody>
          <a:bodyPr/>
          <a:lstStyle/>
          <a:p>
            <a:pPr eaLnBrk="1" hangingPunct="1"/>
            <a:endParaRPr lang="en-US" altLang="en-US" smtClean="0">
              <a:ea typeface="ＭＳ Ｐゴシック" panose="020B0600070205080204" pitchFamily="34" charset="-128"/>
            </a:endParaRPr>
          </a:p>
        </p:txBody>
      </p:sp>
      <p:pic>
        <p:nvPicPr>
          <p:cNvPr id="24580" name="Picture 2" descr="http://graphics8.nytimes.com/images/2007/05/24/business/24adco.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834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4us2be.com/wp-content/uploads/2010/01/goran_visnjic_peta_fur_er_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 y="-6220"/>
            <a:ext cx="9140890" cy="686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917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images.fastcompany.com/upload/bee-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3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abird.squarespace.com/storage/june-09/lauren%20ralph%20lauren%20print%20ad%20scooter%20bike.jpg?__SQUARESPACE_CACHEVERSION=1264002315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61"/>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738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altLang="en-US" smtClean="0"/>
          </a:p>
        </p:txBody>
      </p:sp>
      <p:sp>
        <p:nvSpPr>
          <p:cNvPr id="27651" name="Content Placeholder 2"/>
          <p:cNvSpPr>
            <a:spLocks noGrp="1"/>
          </p:cNvSpPr>
          <p:nvPr>
            <p:ph idx="1"/>
          </p:nvPr>
        </p:nvSpPr>
        <p:spPr/>
        <p:txBody>
          <a:bodyPr/>
          <a:lstStyle/>
          <a:p>
            <a:pPr eaLnBrk="1" hangingPunct="1"/>
            <a:endParaRPr lang="en-US" altLang="en-US" dirty="0" smtClean="0"/>
          </a:p>
        </p:txBody>
      </p:sp>
      <p:pic>
        <p:nvPicPr>
          <p:cNvPr id="27652" name="Picture 2" descr="http://www.scform.com/wp-content/uploads/201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087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90600"/>
          </a:xfrm>
        </p:spPr>
        <p:txBody>
          <a:bodyPr/>
          <a:lstStyle/>
          <a:p>
            <a:pPr algn="ctr" eaLnBrk="1" fontAlgn="auto" hangingPunct="1">
              <a:spcAft>
                <a:spcPts val="0"/>
              </a:spcAft>
              <a:defRPr/>
            </a:pPr>
            <a:r>
              <a:rPr lang="en-US" sz="4800" dirty="0" smtClean="0">
                <a:solidFill>
                  <a:schemeClr val="tx2">
                    <a:satMod val="200000"/>
                  </a:schemeClr>
                </a:solidFill>
              </a:rPr>
              <a:t>Advertising is about…</a:t>
            </a:r>
            <a:endParaRPr lang="en-US" sz="4800" dirty="0">
              <a:solidFill>
                <a:schemeClr val="tx2">
                  <a:satMod val="200000"/>
                </a:schemeClr>
              </a:solidFill>
            </a:endParaRPr>
          </a:p>
        </p:txBody>
      </p:sp>
      <p:sp>
        <p:nvSpPr>
          <p:cNvPr id="12291" name="Content Placeholder 2"/>
          <p:cNvSpPr>
            <a:spLocks noGrp="1"/>
          </p:cNvSpPr>
          <p:nvPr>
            <p:ph idx="1"/>
          </p:nvPr>
        </p:nvSpPr>
        <p:spPr>
          <a:xfrm>
            <a:off x="914400" y="1219200"/>
            <a:ext cx="7772400" cy="5486400"/>
          </a:xfrm>
        </p:spPr>
        <p:txBody>
          <a:bodyPr/>
          <a:lstStyle/>
          <a:p>
            <a:pPr eaLnBrk="1" hangingPunct="1"/>
            <a:r>
              <a:rPr lang="en-US" altLang="en-US" sz="2800" dirty="0" smtClean="0"/>
              <a:t>Manipulating you into believing you have some sort of need, weakness, flaw, or deficiency that a product or service can satisfy, alleviate, make better, or supplement.</a:t>
            </a:r>
          </a:p>
          <a:p>
            <a:pPr eaLnBrk="1" hangingPunct="1"/>
            <a:endParaRPr lang="en-US" altLang="en-US" sz="2800" dirty="0" smtClean="0"/>
          </a:p>
          <a:p>
            <a:pPr eaLnBrk="1" hangingPunct="1"/>
            <a:r>
              <a:rPr lang="en-US" altLang="en-US" sz="2800" dirty="0" smtClean="0"/>
              <a:t>Convincing you of a particular brand’s integrity or reputation. </a:t>
            </a:r>
          </a:p>
          <a:p>
            <a:pPr eaLnBrk="1" hangingPunct="1"/>
            <a:endParaRPr lang="en-US" altLang="en-US" sz="2800" dirty="0" smtClean="0"/>
          </a:p>
          <a:p>
            <a:pPr eaLnBrk="1" hangingPunct="1"/>
            <a:r>
              <a:rPr lang="en-US" altLang="en-US" sz="2800" dirty="0" smtClean="0"/>
              <a:t>Controlling the commodities a consumer will purchase in order to support the economic system.</a:t>
            </a:r>
          </a:p>
          <a:p>
            <a:pPr eaLnBrk="1" hangingPunct="1"/>
            <a:endParaRPr lang="en-US" altLang="en-US" sz="2800" dirty="0" smtClean="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rtlCol="0">
            <a:normAutofit fontScale="90000"/>
          </a:bodyPr>
          <a:lstStyle/>
          <a:p>
            <a:pPr eaLnBrk="1" fontAlgn="auto" hangingPunct="1">
              <a:spcAft>
                <a:spcPts val="0"/>
              </a:spcAft>
              <a:defRPr/>
            </a:pPr>
            <a:endParaRPr lang="en-US" dirty="0"/>
          </a:p>
        </p:txBody>
      </p:sp>
      <p:sp>
        <p:nvSpPr>
          <p:cNvPr id="29699" name="Content Placeholder 2"/>
          <p:cNvSpPr>
            <a:spLocks noGrp="1"/>
          </p:cNvSpPr>
          <p:nvPr>
            <p:ph idx="1"/>
          </p:nvPr>
        </p:nvSpPr>
        <p:spPr/>
        <p:txBody>
          <a:bodyPr/>
          <a:lstStyle/>
          <a:p>
            <a:pPr eaLnBrk="1" hangingPunct="1"/>
            <a:endParaRPr lang="en-US" altLang="en-US" smtClean="0"/>
          </a:p>
        </p:txBody>
      </p:sp>
      <p:pic>
        <p:nvPicPr>
          <p:cNvPr id="29700" name="Picture 5" descr="http://cdn.solecollector.com/media/sneakers/images/Nike-LeBron-X-Carbon-01%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916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987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ebuild.com/ImgRepos%5Cjohndeere2000ut.pdf_08102010_125838untitled%5CImages%5CPage_1%5C1_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499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arrettclark1.files.wordpress.com/2009/11/tag-vball-ad-downloadabl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3338"/>
            <a:ext cx="9144000" cy="6824662"/>
          </a:xfrm>
        </p:spPr>
      </p:pic>
    </p:spTree>
    <p:extLst>
      <p:ext uri="{BB962C8B-B14F-4D97-AF65-F5344CB8AC3E}">
        <p14:creationId xmlns:p14="http://schemas.microsoft.com/office/powerpoint/2010/main" val="468175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rtlCol="0">
            <a:normAutofit fontScale="90000"/>
          </a:bodyPr>
          <a:lstStyle/>
          <a:p>
            <a:pPr eaLnBrk="1" fontAlgn="auto" hangingPunct="1">
              <a:spcAft>
                <a:spcPts val="0"/>
              </a:spcAft>
              <a:defRPr/>
            </a:pPr>
            <a:r>
              <a:rPr lang="en-US" dirty="0" smtClean="0"/>
              <a:t>November 1956</a:t>
            </a:r>
            <a:endParaRPr lang="en-US" dirty="0"/>
          </a:p>
        </p:txBody>
      </p:sp>
      <p:pic>
        <p:nvPicPr>
          <p:cNvPr id="35843" name="Content Placeholder 3" descr="57 pontiac 195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990600"/>
            <a:ext cx="7924800" cy="5334000"/>
          </a:xfrm>
        </p:spPr>
      </p:pic>
    </p:spTree>
    <p:extLst>
      <p:ext uri="{BB962C8B-B14F-4D97-AF65-F5344CB8AC3E}">
        <p14:creationId xmlns:p14="http://schemas.microsoft.com/office/powerpoint/2010/main" val="1911268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
          </a:xfrm>
        </p:spPr>
        <p:txBody>
          <a:bodyPr rtlCol="0">
            <a:normAutofit fontScale="90000"/>
          </a:bodyPr>
          <a:lstStyle/>
          <a:p>
            <a:pPr eaLnBrk="1" fontAlgn="auto" hangingPunct="1">
              <a:spcAft>
                <a:spcPts val="0"/>
              </a:spcAft>
              <a:defRPr/>
            </a:pPr>
            <a:r>
              <a:rPr lang="en-US" dirty="0" smtClean="0"/>
              <a:t>Rolex</a:t>
            </a:r>
            <a:endParaRPr lang="en-US" dirty="0"/>
          </a:p>
        </p:txBody>
      </p:sp>
      <p:pic>
        <p:nvPicPr>
          <p:cNvPr id="37891" name="Content Placeholder 3" descr="Ladies-Rolex-34m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838200"/>
            <a:ext cx="7696200" cy="5791200"/>
          </a:xfrm>
        </p:spPr>
      </p:pic>
    </p:spTree>
    <p:extLst>
      <p:ext uri="{BB962C8B-B14F-4D97-AF65-F5344CB8AC3E}">
        <p14:creationId xmlns:p14="http://schemas.microsoft.com/office/powerpoint/2010/main" val="3848468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
          </a:xfrm>
        </p:spPr>
        <p:txBody>
          <a:bodyPr rtlCol="0">
            <a:normAutofit fontScale="90000"/>
          </a:bodyPr>
          <a:lstStyle/>
          <a:p>
            <a:pPr eaLnBrk="1" fontAlgn="auto" hangingPunct="1">
              <a:spcAft>
                <a:spcPts val="0"/>
              </a:spcAft>
              <a:defRPr/>
            </a:pPr>
            <a:endParaRPr lang="en-US" dirty="0"/>
          </a:p>
        </p:txBody>
      </p:sp>
      <p:pic>
        <p:nvPicPr>
          <p:cNvPr id="38915" name="Content Placeholder 3" descr="attpainted hand.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914400"/>
            <a:ext cx="7848600" cy="5410200"/>
          </a:xfrm>
        </p:spPr>
      </p:pic>
    </p:spTree>
    <p:extLst>
      <p:ext uri="{BB962C8B-B14F-4D97-AF65-F5344CB8AC3E}">
        <p14:creationId xmlns:p14="http://schemas.microsoft.com/office/powerpoint/2010/main" val="363878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Who decides?</a:t>
            </a:r>
            <a:endParaRPr lang="en-US" dirty="0">
              <a:solidFill>
                <a:schemeClr val="tx2">
                  <a:satMod val="200000"/>
                </a:schemeClr>
              </a:solidFill>
            </a:endParaRPr>
          </a:p>
        </p:txBody>
      </p:sp>
      <p:sp>
        <p:nvSpPr>
          <p:cNvPr id="14339" name="Content Placeholder 2"/>
          <p:cNvSpPr>
            <a:spLocks noGrp="1"/>
          </p:cNvSpPr>
          <p:nvPr>
            <p:ph idx="1"/>
          </p:nvPr>
        </p:nvSpPr>
        <p:spPr>
          <a:xfrm>
            <a:off x="914400" y="1219200"/>
            <a:ext cx="7772400" cy="5486400"/>
          </a:xfrm>
        </p:spPr>
        <p:txBody>
          <a:bodyPr/>
          <a:lstStyle/>
          <a:p>
            <a:pPr eaLnBrk="1" hangingPunct="1"/>
            <a:r>
              <a:rPr lang="en-US" altLang="en-US" smtClean="0"/>
              <a:t>“People know what they want because they know what other people want.”  </a:t>
            </a:r>
          </a:p>
          <a:p>
            <a:pPr eaLnBrk="1" hangingPunct="1">
              <a:buFont typeface="Wingdings" panose="05000000000000000000" pitchFamily="2" charset="2"/>
              <a:buNone/>
            </a:pPr>
            <a:r>
              <a:rPr lang="en-US" altLang="en-US" smtClean="0"/>
              <a:t>						-Theodor Adorno (Sociologist/ Philosopher/ Popular Culture Analyst)</a:t>
            </a:r>
            <a:br>
              <a:rPr lang="en-US" altLang="en-US" smtClean="0"/>
            </a:br>
            <a:endParaRPr lang="en-US" altLang="en-US" smtClean="0"/>
          </a:p>
          <a:p>
            <a:pPr eaLnBrk="1" hangingPunct="1"/>
            <a:r>
              <a:rPr lang="en-US" altLang="en-US" smtClean="0"/>
              <a:t>You are being manipulated 100% of the time.</a:t>
            </a:r>
          </a:p>
          <a:p>
            <a:pPr eaLnBrk="1" hangingPunct="1"/>
            <a:endParaRPr lang="en-US" altLang="en-US" smtClean="0"/>
          </a:p>
          <a:p>
            <a:pPr eaLnBrk="1" hangingPunct="1"/>
            <a:r>
              <a:rPr lang="en-US" altLang="en-US" smtClean="0"/>
              <a:t>Advertisers and manufacturers direct you towards the things they want you to want, the things manufacturers are manufacturing.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447800"/>
          </a:xfrm>
        </p:spPr>
        <p:txBody>
          <a:bodyPr/>
          <a:lstStyle/>
          <a:p>
            <a:pPr algn="ctr" eaLnBrk="1" fontAlgn="auto" hangingPunct="1">
              <a:spcAft>
                <a:spcPts val="0"/>
              </a:spcAft>
              <a:defRPr/>
            </a:pPr>
            <a:r>
              <a:rPr lang="en-US" dirty="0" smtClean="0">
                <a:solidFill>
                  <a:schemeClr val="tx2">
                    <a:satMod val="200000"/>
                  </a:schemeClr>
                </a:solidFill>
              </a:rPr>
              <a:t>Popular Debates in Advertising Analysis</a:t>
            </a:r>
            <a:br>
              <a:rPr lang="en-US" dirty="0" smtClean="0">
                <a:solidFill>
                  <a:schemeClr val="tx2">
                    <a:satMod val="200000"/>
                  </a:schemeClr>
                </a:solidFill>
              </a:rPr>
            </a:br>
            <a:endParaRPr lang="en-US" dirty="0">
              <a:solidFill>
                <a:schemeClr val="tx2">
                  <a:satMod val="200000"/>
                </a:schemeClr>
              </a:solidFill>
            </a:endParaRPr>
          </a:p>
        </p:txBody>
      </p:sp>
      <p:sp>
        <p:nvSpPr>
          <p:cNvPr id="16387" name="Content Placeholder 2"/>
          <p:cNvSpPr>
            <a:spLocks noGrp="1"/>
          </p:cNvSpPr>
          <p:nvPr>
            <p:ph idx="1"/>
          </p:nvPr>
        </p:nvSpPr>
        <p:spPr/>
        <p:txBody>
          <a:bodyPr/>
          <a:lstStyle/>
          <a:p>
            <a:pPr eaLnBrk="1" hangingPunct="1"/>
            <a:r>
              <a:rPr lang="en-US" altLang="en-US" dirty="0" smtClean="0"/>
              <a:t>Are advertisers trying to </a:t>
            </a:r>
            <a:r>
              <a:rPr lang="en-US" altLang="en-US" i="1" dirty="0" smtClean="0"/>
              <a:t>persuade</a:t>
            </a:r>
            <a:r>
              <a:rPr lang="en-US" altLang="en-US" dirty="0" smtClean="0"/>
              <a:t> you or </a:t>
            </a:r>
            <a:r>
              <a:rPr lang="en-US" altLang="en-US" i="1" dirty="0" smtClean="0"/>
              <a:t>control</a:t>
            </a:r>
            <a:r>
              <a:rPr lang="en-US" altLang="en-US" dirty="0" smtClean="0"/>
              <a:t> you?</a:t>
            </a:r>
          </a:p>
          <a:p>
            <a:pPr eaLnBrk="1" hangingPunct="1"/>
            <a:endParaRPr lang="en-US" altLang="en-US" dirty="0" smtClean="0"/>
          </a:p>
          <a:p>
            <a:pPr eaLnBrk="1" hangingPunct="1"/>
            <a:r>
              <a:rPr lang="en-US" altLang="en-US" dirty="0" smtClean="0"/>
              <a:t>Who controls what you purchase (implication: Who chooses what you like?)?</a:t>
            </a:r>
          </a:p>
          <a:p>
            <a:pPr eaLnBrk="1" hangingPunct="1"/>
            <a:endParaRPr lang="en-US" altLang="en-US" dirty="0" smtClean="0"/>
          </a:p>
          <a:p>
            <a:pPr eaLnBrk="1" hangingPunct="1"/>
            <a:r>
              <a:rPr lang="en-US" altLang="en-US" dirty="0" smtClean="0"/>
              <a:t>https://www.youtube.com/watch?v=vL-KQij0I8I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lgn="ctr" eaLnBrk="1" fontAlgn="auto" hangingPunct="1">
              <a:spcAft>
                <a:spcPts val="0"/>
              </a:spcAft>
              <a:defRPr/>
            </a:pPr>
            <a:r>
              <a:rPr lang="en-US" sz="4400" dirty="0" smtClean="0">
                <a:solidFill>
                  <a:schemeClr val="tx2">
                    <a:satMod val="200000"/>
                  </a:schemeClr>
                </a:solidFill>
              </a:rPr>
              <a:t>Early Advertisements</a:t>
            </a:r>
            <a:endParaRPr lang="en-US" sz="4400" dirty="0">
              <a:solidFill>
                <a:schemeClr val="tx2">
                  <a:satMod val="200000"/>
                </a:schemeClr>
              </a:solidFill>
            </a:endParaRPr>
          </a:p>
        </p:txBody>
      </p:sp>
      <p:sp>
        <p:nvSpPr>
          <p:cNvPr id="3" name="Content Placeholder 2"/>
          <p:cNvSpPr>
            <a:spLocks noGrp="1"/>
          </p:cNvSpPr>
          <p:nvPr>
            <p:ph sz="half" idx="1"/>
          </p:nvPr>
        </p:nvSpPr>
        <p:spPr>
          <a:xfrm>
            <a:off x="465138" y="1371600"/>
            <a:ext cx="4038600" cy="5486400"/>
          </a:xfrm>
        </p:spPr>
        <p:txBody>
          <a:bodyPr>
            <a:normAutofit lnSpcReduction="10000"/>
          </a:bodyPr>
          <a:lstStyle/>
          <a:p>
            <a:pPr marL="411480" eaLnBrk="1" fontAlgn="auto" hangingPunct="1">
              <a:spcAft>
                <a:spcPts val="0"/>
              </a:spcAft>
              <a:buFont typeface="Wingdings"/>
              <a:buChar char=""/>
              <a:defRPr/>
            </a:pPr>
            <a:r>
              <a:rPr lang="en-US" dirty="0" smtClean="0"/>
              <a:t>Announcements of “goods on hand” in newspapers</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r>
              <a:rPr lang="en-US" dirty="0" smtClean="0"/>
              <a:t>Advertisements for runaway or captured slaves</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r>
              <a:rPr lang="en-US" dirty="0" smtClean="0"/>
              <a:t>Both included persuasive appeals to perceived needs or ideology of colonists.</a:t>
            </a:r>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smtClean="0"/>
          </a:p>
          <a:p>
            <a:pPr marL="411480" eaLnBrk="1" fontAlgn="auto" hangingPunct="1">
              <a:spcAft>
                <a:spcPts val="0"/>
              </a:spcAft>
              <a:buFont typeface="Wingdings"/>
              <a:buChar char=""/>
              <a:defRPr/>
            </a:pPr>
            <a:endParaRPr lang="en-US" dirty="0"/>
          </a:p>
        </p:txBody>
      </p:sp>
      <p:pic>
        <p:nvPicPr>
          <p:cNvPr id="17412" name="Content Placeholder 6" descr="t2-1326a.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371600"/>
            <a:ext cx="3886200" cy="5334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10"/>
          <p:cNvSpPr>
            <a:spLocks noGrp="1"/>
          </p:cNvSpPr>
          <p:nvPr>
            <p:ph type="title" idx="4294967295"/>
          </p:nvPr>
        </p:nvSpPr>
        <p:spPr bwMode="auto">
          <a:xfrm>
            <a:off x="914400" y="344488"/>
            <a:ext cx="7772400" cy="93662"/>
          </a:xfrm>
        </p:spPr>
        <p:txBody>
          <a:bodyPr wrap="square" lIns="91440" tIns="45720" rIns="91440" bIns="45720" numCol="1" anchorCtr="0" compatLnSpc="1">
            <a:prstTxWarp prst="textNoShape">
              <a:avLst/>
            </a:prstTxWarp>
          </a:bodyPr>
          <a:lstStyle/>
          <a:p>
            <a:pPr eaLnBrk="1" hangingPunct="1">
              <a:defRPr/>
            </a:pPr>
            <a:endParaRPr lang="en-US" sz="3600" smtClean="0"/>
          </a:p>
        </p:txBody>
      </p:sp>
      <p:sp>
        <p:nvSpPr>
          <p:cNvPr id="19459" name="Rectangle 11"/>
          <p:cNvSpPr>
            <a:spLocks noGrp="1"/>
          </p:cNvSpPr>
          <p:nvPr>
            <p:ph idx="4294967295"/>
          </p:nvPr>
        </p:nvSpPr>
        <p:spPr>
          <a:xfrm>
            <a:off x="914400" y="457200"/>
            <a:ext cx="7772400" cy="6019800"/>
          </a:xfrm>
        </p:spPr>
        <p:txBody>
          <a:bodyPr/>
          <a:lstStyle/>
          <a:p>
            <a:pPr eaLnBrk="1" hangingPunct="1"/>
            <a:r>
              <a:rPr lang="en-US" altLang="en-US" sz="3600" smtClean="0"/>
              <a:t>20 Dollars Reward RAN AWAY from the subscriber, living in the Jowes end of Hanover, about the 10th day of May last, a tall straight, black Negro Woman, by the name of POLLY; about 24 or 25 years of age, with large, heavy, white eyes, speaks very fast when a little agitated, and has sustained a small injury to the end of the middle finger of her right hand by a whitlow.</a:t>
            </a:r>
            <a:r>
              <a:rPr lang="en-US" alt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Magazines</a:t>
            </a:r>
            <a:endParaRPr lang="en-US" dirty="0">
              <a:solidFill>
                <a:schemeClr val="tx2">
                  <a:satMod val="200000"/>
                </a:schemeClr>
              </a:solidFill>
            </a:endParaRPr>
          </a:p>
        </p:txBody>
      </p:sp>
      <p:sp>
        <p:nvSpPr>
          <p:cNvPr id="23555" name="Rectangle 5"/>
          <p:cNvSpPr>
            <a:spLocks noGrp="1"/>
          </p:cNvSpPr>
          <p:nvPr>
            <p:ph type="body" sz="half" idx="4294967295"/>
          </p:nvPr>
        </p:nvSpPr>
        <p:spPr>
          <a:xfrm>
            <a:off x="914400" y="1784350"/>
            <a:ext cx="3810000" cy="4572000"/>
          </a:xfrm>
        </p:spPr>
        <p:txBody>
          <a:bodyPr/>
          <a:lstStyle/>
          <a:p>
            <a:pPr eaLnBrk="1" hangingPunct="1"/>
            <a:endParaRPr lang="en-US" altLang="en-US" sz="2600" smtClean="0"/>
          </a:p>
        </p:txBody>
      </p:sp>
      <p:sp>
        <p:nvSpPr>
          <p:cNvPr id="23556" name="Content Placeholder 2"/>
          <p:cNvSpPr>
            <a:spLocks noGrp="1"/>
          </p:cNvSpPr>
          <p:nvPr>
            <p:ph sz="half" idx="1"/>
          </p:nvPr>
        </p:nvSpPr>
        <p:spPr>
          <a:xfrm>
            <a:off x="4876800" y="1784350"/>
            <a:ext cx="3810000" cy="4572000"/>
          </a:xfrm>
        </p:spPr>
        <p:txBody>
          <a:bodyPr/>
          <a:lstStyle/>
          <a:p>
            <a:pPr eaLnBrk="1" hangingPunct="1"/>
            <a:r>
              <a:rPr lang="en-US" altLang="en-US" sz="2600" smtClean="0"/>
              <a:t>Early publications segregated ads to the very back of the magazine. All ads appeared in black and white.</a:t>
            </a:r>
          </a:p>
          <a:p>
            <a:pPr eaLnBrk="1" hangingPunct="1"/>
            <a:endParaRPr lang="en-US" altLang="en-US" sz="2600" smtClean="0"/>
          </a:p>
          <a:p>
            <a:pPr eaLnBrk="1" hangingPunct="1"/>
            <a:r>
              <a:rPr lang="en-US" altLang="en-US" sz="2600" smtClean="0"/>
              <a:t>This ad appeared in 1898 in </a:t>
            </a:r>
            <a:r>
              <a:rPr lang="en-US" altLang="en-US" sz="2600" i="1" smtClean="0"/>
              <a:t>Scientific American</a:t>
            </a:r>
            <a:r>
              <a:rPr lang="en-US" altLang="en-US" sz="2600" smtClean="0"/>
              <a:t>  magazine.</a:t>
            </a:r>
          </a:p>
          <a:p>
            <a:pPr eaLnBrk="1" hangingPunct="1"/>
            <a:endParaRPr lang="en-US" altLang="en-US" sz="2600" smtClean="0"/>
          </a:p>
          <a:p>
            <a:pPr eaLnBrk="1" hangingPunct="1"/>
            <a:endParaRPr lang="en-US" altLang="en-US" sz="2600" smtClean="0"/>
          </a:p>
          <a:p>
            <a:pPr eaLnBrk="1" hangingPunct="1"/>
            <a:endParaRPr lang="en-US" altLang="en-US" sz="2600" smtClean="0"/>
          </a:p>
          <a:p>
            <a:pPr eaLnBrk="1" hangingPunct="1"/>
            <a:endParaRPr lang="en-US" altLang="en-US" sz="2600" smtClean="0"/>
          </a:p>
        </p:txBody>
      </p:sp>
      <p:pic>
        <p:nvPicPr>
          <p:cNvPr id="23557" name="Picture 6" descr="car-300x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p:cNvSpPr>
          <p:nvPr>
            <p:ph type="title" idx="4294967295"/>
          </p:nvPr>
        </p:nvSpPr>
        <p:spPr bwMode="auto">
          <a:xfrm>
            <a:off x="838200" y="228600"/>
            <a:ext cx="7772400" cy="173038"/>
          </a:xfrm>
        </p:spPr>
        <p:txBody>
          <a:bodyPr wrap="square" lIns="91440" tIns="45720" rIns="91440" bIns="45720" numCol="1" anchorCtr="0" compatLnSpc="1">
            <a:prstTxWarp prst="textNoShape">
              <a:avLst/>
            </a:prstTxWarp>
          </a:bodyPr>
          <a:lstStyle/>
          <a:p>
            <a:pPr eaLnBrk="1" hangingPunct="1">
              <a:defRPr/>
            </a:pPr>
            <a:endParaRPr lang="en-US" sz="3600" smtClean="0"/>
          </a:p>
        </p:txBody>
      </p:sp>
      <p:sp>
        <p:nvSpPr>
          <p:cNvPr id="25603" name="Rectangle 6"/>
          <p:cNvSpPr>
            <a:spLocks noGrp="1"/>
          </p:cNvSpPr>
          <p:nvPr>
            <p:ph type="body" sz="half" idx="4294967295"/>
          </p:nvPr>
        </p:nvSpPr>
        <p:spPr>
          <a:xfrm>
            <a:off x="914400" y="533400"/>
            <a:ext cx="3810000" cy="6324600"/>
          </a:xfrm>
        </p:spPr>
        <p:txBody>
          <a:bodyPr/>
          <a:lstStyle/>
          <a:p>
            <a:pPr eaLnBrk="1" hangingPunct="1"/>
            <a:r>
              <a:rPr lang="en-US" altLang="en-US" sz="3200" smtClean="0"/>
              <a:t>Turn of the 20</a:t>
            </a:r>
            <a:r>
              <a:rPr lang="en-US" altLang="en-US" sz="3200" baseline="30000" smtClean="0"/>
              <a:t>th</a:t>
            </a:r>
            <a:r>
              <a:rPr lang="en-US" altLang="en-US" sz="3200" smtClean="0"/>
              <a:t> Century, the introduction of  new production techniques created standardized products in unheard-of quantities, and sought to </a:t>
            </a:r>
            <a:r>
              <a:rPr lang="en-US" altLang="en-US" sz="3200" i="1" smtClean="0"/>
              <a:t>find and persuade buyers</a:t>
            </a:r>
            <a:r>
              <a:rPr lang="en-US" altLang="en-US" sz="3200" smtClean="0"/>
              <a:t>.</a:t>
            </a:r>
          </a:p>
        </p:txBody>
      </p:sp>
      <p:sp>
        <p:nvSpPr>
          <p:cNvPr id="25604" name="Content Placeholder 2"/>
          <p:cNvSpPr>
            <a:spLocks noGrp="1"/>
          </p:cNvSpPr>
          <p:nvPr>
            <p:ph sz="half" idx="1"/>
          </p:nvPr>
        </p:nvSpPr>
        <p:spPr>
          <a:xfrm>
            <a:off x="4953000" y="1905000"/>
            <a:ext cx="3810000" cy="4572000"/>
          </a:xfrm>
        </p:spPr>
        <p:txBody>
          <a:bodyPr/>
          <a:lstStyle/>
          <a:p>
            <a:pPr eaLnBrk="1" hangingPunct="1"/>
            <a:endParaRPr lang="en-US" altLang="en-US" sz="2600" smtClean="0"/>
          </a:p>
          <a:p>
            <a:pPr eaLnBrk="1" hangingPunct="1"/>
            <a:endParaRPr lang="en-US" altLang="en-US" sz="2600" smtClean="0"/>
          </a:p>
        </p:txBody>
      </p:sp>
      <p:pic>
        <p:nvPicPr>
          <p:cNvPr id="25605" name="Picture 8" descr="Advertisement_for_women%2527s_shaving_razor_1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38200"/>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2076</TotalTime>
  <Words>2148</Words>
  <Application>Microsoft Office PowerPoint</Application>
  <PresentationFormat>On-screen Show (4:3)</PresentationFormat>
  <Paragraphs>140</Paragraphs>
  <Slides>35</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Broadway</vt:lpstr>
      <vt:lpstr>Calibri</vt:lpstr>
      <vt:lpstr>Consolas</vt:lpstr>
      <vt:lpstr>Corbel</vt:lpstr>
      <vt:lpstr>HGｺﾞｼｯｸM</vt:lpstr>
      <vt:lpstr>Wingdings</vt:lpstr>
      <vt:lpstr>Wingdings 2</vt:lpstr>
      <vt:lpstr>Wingdings 3</vt:lpstr>
      <vt:lpstr>Metro</vt:lpstr>
      <vt:lpstr> Advertising </vt:lpstr>
      <vt:lpstr>Advertising</vt:lpstr>
      <vt:lpstr>Advertising is about…</vt:lpstr>
      <vt:lpstr>Who decides?</vt:lpstr>
      <vt:lpstr>Popular Debates in Advertising Analysis </vt:lpstr>
      <vt:lpstr>Early Advertisements</vt:lpstr>
      <vt:lpstr>PowerPoint Presentation</vt:lpstr>
      <vt:lpstr>Magazines</vt:lpstr>
      <vt:lpstr>PowerPoint Presentation</vt:lpstr>
      <vt:lpstr>Sears, Roebuck &amp; Co. 1930 and 1940 respectively</vt:lpstr>
      <vt:lpstr>Sears, Roebuck &amp; Co. 1930s</vt:lpstr>
      <vt:lpstr>Television</vt:lpstr>
      <vt:lpstr>Audience RULES!</vt:lpstr>
      <vt:lpstr>Audiences are created.</vt:lpstr>
      <vt:lpstr>Other places you are targeted…</vt:lpstr>
      <vt:lpstr>Next time you watch TV…</vt:lpstr>
      <vt:lpstr>Next time you read a magazine…</vt:lpstr>
      <vt:lpstr>How To Read Images</vt:lpstr>
      <vt:lpstr>Close Reading a Different Kind of Text</vt:lpstr>
      <vt:lpstr>Layout</vt:lpstr>
      <vt:lpstr>Colors</vt:lpstr>
      <vt:lpstr>Angles</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November 1956</vt:lpstr>
      <vt:lpstr>Rolex</vt:lpstr>
      <vt:lpstr>PowerPoint Presentation</vt:lpstr>
    </vt:vector>
  </TitlesOfParts>
  <Company>Leon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dc:title>
  <dc:creator>donnellys</dc:creator>
  <cp:lastModifiedBy>Kollar, Charise</cp:lastModifiedBy>
  <cp:revision>57</cp:revision>
  <dcterms:created xsi:type="dcterms:W3CDTF">2011-09-16T12:04:36Z</dcterms:created>
  <dcterms:modified xsi:type="dcterms:W3CDTF">2017-09-18T17:32:55Z</dcterms:modified>
</cp:coreProperties>
</file>