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3" r:id="rId3"/>
    <p:sldId id="260" r:id="rId4"/>
    <p:sldId id="264" r:id="rId5"/>
    <p:sldId id="257" r:id="rId6"/>
    <p:sldId id="268" r:id="rId7"/>
    <p:sldId id="259" r:id="rId8"/>
    <p:sldId id="263" r:id="rId9"/>
    <p:sldId id="285" r:id="rId10"/>
    <p:sldId id="286" r:id="rId11"/>
    <p:sldId id="287" r:id="rId12"/>
    <p:sldId id="288" r:id="rId13"/>
    <p:sldId id="289" r:id="rId14"/>
    <p:sldId id="262" r:id="rId15"/>
    <p:sldId id="261" r:id="rId16"/>
    <p:sldId id="266" r:id="rId17"/>
    <p:sldId id="276" r:id="rId18"/>
    <p:sldId id="277" r:id="rId19"/>
    <p:sldId id="278" r:id="rId20"/>
    <p:sldId id="279" r:id="rId21"/>
    <p:sldId id="283" r:id="rId22"/>
    <p:sldId id="267" r:id="rId23"/>
    <p:sldId id="27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0"/>
  </p:normalViewPr>
  <p:slideViewPr>
    <p:cSldViewPr>
      <p:cViewPr varScale="1">
        <p:scale>
          <a:sx n="91" d="100"/>
          <a:sy n="91" d="100"/>
        </p:scale>
        <p:origin x="170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ACCA77E-F6C9-4B24-8ADE-7909122CC339}" type="datetimeFigureOut">
              <a:rPr lang="en-US"/>
              <a:pPr>
                <a:defRPr/>
              </a:pPr>
              <a:t>8/19/17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50FA162-A674-4E20-A540-4E16644FC78A}" type="slidenum">
              <a:rPr lang="en-US"/>
              <a:pPr>
                <a:defRPr/>
              </a:pPr>
              <a:t>‹#›</a:t>
            </a:fld>
            <a:endParaRPr lang="en-US"/>
          </a:p>
        </p:txBody>
      </p:sp>
    </p:spTree>
    <p:extLst>
      <p:ext uri="{BB962C8B-B14F-4D97-AF65-F5344CB8AC3E}">
        <p14:creationId xmlns:p14="http://schemas.microsoft.com/office/powerpoint/2010/main" val="2326462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On this slide, I plan to drive home the fact that an example or experience can be one that is pathetic, but that emotion is NOT the basis of the argument, more of an effect of a well-selected logical, perhaps real-world example.</a:t>
            </a:r>
          </a:p>
          <a:p>
            <a:r>
              <a:rPr lang="en-US" dirty="0" smtClean="0"/>
              <a:t>Also that credibility can be determined based on personality. I need to look up the study (I’m sure there are more than one.) where audiences are more likely to agree with known lies coming from a person they like than facts and data coming from a person they do not like. “Like” as in personally. Different than even having respect a person because of experience, degree, etc. Dislike keeps people from respect because emotions are involved etc.</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058894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8C6006-4E5E-4564-A54F-74A8E42D8AA5}" type="slidenum">
              <a:rPr lang="en-US">
                <a:ea typeface="Arial Unicode MS" pitchFamily="34" charset="-128"/>
                <a:cs typeface="Arial Unicode MS" pitchFamily="34" charset="-128"/>
              </a:rPr>
              <a:pPr fontAlgn="base">
                <a:spcBef>
                  <a:spcPct val="0"/>
                </a:spcBef>
                <a:spcAft>
                  <a:spcPct val="0"/>
                </a:spcAft>
              </a:pPr>
              <a:t>14</a:t>
            </a:fld>
            <a:endParaRPr lang="en-US">
              <a:ea typeface="Arial Unicode MS" pitchFamily="34" charset="-128"/>
              <a:cs typeface="Arial Unicode MS" pitchFamily="34" charset="-128"/>
            </a:endParaRPr>
          </a:p>
        </p:txBody>
      </p:sp>
      <p:sp>
        <p:nvSpPr>
          <p:cNvPr id="17411"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latin typeface="Calibri" pitchFamily="34" charset="0"/>
            </a:endParaRPr>
          </a:p>
        </p:txBody>
      </p:sp>
      <p:sp>
        <p:nvSpPr>
          <p:cNvPr id="17412" name="Rectangle 2"/>
          <p:cNvSpPr>
            <a:spLocks noGrp="1" noChangeArrowheads="1"/>
          </p:cNvSpPr>
          <p:nvPr>
            <p:ph type="body"/>
          </p:nvPr>
        </p:nvSpPr>
        <p:spPr bwMode="auto">
          <a:xfrm>
            <a:off x="685800" y="4343400"/>
            <a:ext cx="5486400" cy="4208463"/>
          </a:xfrm>
          <a:noFill/>
        </p:spPr>
        <p:txBody>
          <a:bodyPr wrap="none" numCol="1" anchor="ctr" anchorCtr="0" compatLnSpc="1">
            <a:prstTxWarp prst="textNoShape">
              <a:avLst/>
            </a:prstTxWarp>
          </a:bodyPr>
          <a:lstStyle/>
          <a:p>
            <a:pPr>
              <a:spcBef>
                <a:spcPct val="0"/>
              </a:spcBef>
            </a:pPr>
            <a:endParaRPr lang="en-US" smtClean="0"/>
          </a:p>
        </p:txBody>
      </p:sp>
    </p:spTree>
    <p:extLst>
      <p:ext uri="{BB962C8B-B14F-4D97-AF65-F5344CB8AC3E}">
        <p14:creationId xmlns:p14="http://schemas.microsoft.com/office/powerpoint/2010/main" val="4180605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0212" cy="455612"/>
          </a:xfrm>
          <a:prstGeom prst="rect">
            <a:avLst/>
          </a:prstGeom>
          <a:noFill/>
          <a:ln w="9525">
            <a:noFill/>
            <a:round/>
            <a:headEnd/>
            <a:tailEnd/>
          </a:ln>
        </p:spPr>
        <p:txBody>
          <a:bodyPr lIns="89995" tIns="46797" rIns="89995" bIns="46797" anchor="b"/>
          <a:lstStyle/>
          <a:p>
            <a:pPr algn="r" defTabSz="449263" hangingPunct="0">
              <a:buClr>
                <a:srgbClr val="000000"/>
              </a:buClr>
              <a:buSzPct val="100000"/>
              <a:buFont typeface="Times New Roman" pitchFamily="18" charset="0"/>
              <a:buNone/>
              <a:tabLst>
                <a:tab pos="722313" algn="l"/>
                <a:tab pos="1447800" algn="l"/>
                <a:tab pos="2170113" algn="l"/>
                <a:tab pos="2894013" algn="l"/>
              </a:tabLst>
            </a:pPr>
            <a:fld id="{D5EEEFBA-C936-42C4-835C-87FDD63D7DFC}" type="slidenum">
              <a:rPr lang="en-US" sz="1200">
                <a:solidFill>
                  <a:srgbClr val="000000"/>
                </a:solidFill>
                <a:latin typeface="Times New Roman" pitchFamily="18" charset="0"/>
                <a:ea typeface="Arial Unicode MS" pitchFamily="34" charset="-128"/>
                <a:cs typeface="Arial Unicode MS" pitchFamily="34" charset="-128"/>
              </a:rPr>
              <a:pPr algn="r" defTabSz="449263" hangingPunct="0">
                <a:buClr>
                  <a:srgbClr val="000000"/>
                </a:buClr>
                <a:buSzPct val="100000"/>
                <a:buFont typeface="Times New Roman" pitchFamily="18" charset="0"/>
                <a:buNone/>
                <a:tabLst>
                  <a:tab pos="722313" algn="l"/>
                  <a:tab pos="1447800" algn="l"/>
                  <a:tab pos="2170113" algn="l"/>
                  <a:tab pos="2894013" algn="l"/>
                </a:tabLst>
              </a:pPr>
              <a:t>16</a:t>
            </a:fld>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686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lIns="91435" tIns="45718" rIns="91435" bIns="45718" anchor="ctr"/>
          <a:lstStyle/>
          <a:p>
            <a:pPr defTabSz="896938" eaLnBrk="0" hangingPunct="0">
              <a:buClr>
                <a:srgbClr val="000000"/>
              </a:buClr>
              <a:buSzPct val="100000"/>
              <a:buFont typeface="Times New Roman" pitchFamily="18" charset="0"/>
              <a:buNone/>
            </a:pPr>
            <a:endParaRPr lang="en-US">
              <a:solidFill>
                <a:schemeClr val="bg1"/>
              </a:solidFill>
            </a:endParaRPr>
          </a:p>
        </p:txBody>
      </p:sp>
      <p:sp>
        <p:nvSpPr>
          <p:cNvPr id="36868" name="Rectangle 2"/>
          <p:cNvSpPr>
            <a:spLocks noGrp="1" noChangeArrowheads="1"/>
          </p:cNvSpPr>
          <p:nvPr>
            <p:ph type="body"/>
          </p:nvPr>
        </p:nvSpPr>
        <p:spPr bwMode="auto">
          <a:xfrm>
            <a:off x="685800" y="4343400"/>
            <a:ext cx="5486400" cy="4208463"/>
          </a:xfrm>
          <a:noFill/>
        </p:spPr>
        <p:txBody>
          <a:bodyPr wrap="none" lIns="89995" tIns="46797" rIns="89995" bIns="46797" numCol="1" anchor="ctr" anchorCtr="0" compatLnSpc="1">
            <a:prstTxWarp prst="textNoShape">
              <a:avLst/>
            </a:prstTxWarp>
          </a:bodyPr>
          <a:lstStyle/>
          <a:p>
            <a:endParaRPr lang="en-US" smtClean="0"/>
          </a:p>
        </p:txBody>
      </p:sp>
    </p:spTree>
    <p:extLst>
      <p:ext uri="{BB962C8B-B14F-4D97-AF65-F5344CB8AC3E}">
        <p14:creationId xmlns:p14="http://schemas.microsoft.com/office/powerpoint/2010/main" val="312569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9914C479-DF6E-44DE-AACF-E0F47AC87282}" type="datetimeFigureOut">
              <a:rPr lang="en-US"/>
              <a:pPr>
                <a:defRPr/>
              </a:pPr>
              <a:t>8/19/17</a:t>
            </a:fld>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AE383364-AC1E-47D0-A0B3-DB41E8A309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56D58DE-B921-46AB-A9EE-B7ADA87AFA21}" type="datetimeFigureOut">
              <a:rPr lang="en-US"/>
              <a:pPr>
                <a:defRPr/>
              </a:pPr>
              <a:t>8/19/17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80458B6-97A9-4E39-818D-B98EA87C87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F417C3-BFE4-443D-9CF4-AD3CBE820BCF}" type="datetimeFigureOut">
              <a:rPr lang="en-US"/>
              <a:pPr>
                <a:defRPr/>
              </a:pPr>
              <a:t>8/19/17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1982532-C91D-48B7-8747-4A3DFFDA70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3995856B-2102-4B3B-A951-9DE87980317A}" type="datetimeFigureOut">
              <a:rPr lang="en-US"/>
              <a:pPr>
                <a:defRPr/>
              </a:pPr>
              <a:t>8/19/17</a:t>
            </a:fld>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F9D2AF-1BE1-4034-851E-30D849DFC8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490E6FA3-D6A9-4655-9C5E-7064D56B114A}" type="datetimeFigureOut">
              <a:rPr lang="en-US"/>
              <a:pPr>
                <a:defRPr/>
              </a:pPr>
              <a:t>8/19/17</a:t>
            </a:fld>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1E9E6F5D-5BDC-40D4-843F-266A5805DA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83161B5-D1C8-49E2-A953-032884200149}" type="datetimeFigureOut">
              <a:rPr lang="en-US"/>
              <a:pPr>
                <a:defRPr/>
              </a:pPr>
              <a:t>8/19/17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27A75CD-6047-4981-ACE0-34B44DF8CF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E9909963-6967-46A7-B5AC-1A90511DA66D}" type="datetimeFigureOut">
              <a:rPr lang="en-US"/>
              <a:pPr>
                <a:defRPr/>
              </a:pPr>
              <a:t>8/19/17</a:t>
            </a:fld>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F4597829-0303-4206-A780-78A85639A01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1869612-FABF-4C2E-8175-4688E6006C30}" type="datetimeFigureOut">
              <a:rPr lang="en-US"/>
              <a:pPr>
                <a:defRPr/>
              </a:pPr>
              <a:t>8/19/17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2F1BD7F-6341-4C3D-B835-499384C618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152AB14-0B39-49F3-8DB6-C366F544DE11}" type="datetimeFigureOut">
              <a:rPr lang="en-US"/>
              <a:pPr>
                <a:defRPr/>
              </a:pPr>
              <a:t>8/19/17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46A6E82-1521-4B91-AE5F-59D077B42A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3B29A34C-A218-4EE6-8DA8-E96485BDE23C}" type="datetimeFigureOut">
              <a:rPr lang="en-US"/>
              <a:pPr>
                <a:defRPr/>
              </a:pPr>
              <a:t>8/19/17</a:t>
            </a:fld>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4F3AB669-B455-48B7-B63D-F58F5566412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50672286-2866-4226-A536-0669512896D1}" type="datetimeFigureOut">
              <a:rPr lang="en-US"/>
              <a:pPr>
                <a:defRPr/>
              </a:pPr>
              <a:t>8/19/17</a:t>
            </a:fld>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B76B9FF2-3318-4F88-A000-7BE1533B46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55840798-EDF2-4E3A-9844-EA3E72C6B996}" type="datetimeFigureOut">
              <a:rPr lang="en-US"/>
              <a:pPr>
                <a:defRPr/>
              </a:pPr>
              <a:t>8/19/17</a:t>
            </a:fld>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C149537F-43E2-4A1A-824A-EDFA4F9663A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79" r:id="rId6"/>
    <p:sldLayoutId id="2147483680" r:id="rId7"/>
    <p:sldLayoutId id="2147483688" r:id="rId8"/>
    <p:sldLayoutId id="2147483689" r:id="rId9"/>
    <p:sldLayoutId id="2147483681" r:id="rId10"/>
    <p:sldLayoutId id="2147483682"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99F166"/>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99F166"/>
          </a:solidFill>
          <a:latin typeface="Century Gothic" pitchFamily="34" charset="0"/>
        </a:defRPr>
      </a:lvl2pPr>
      <a:lvl3pPr marL="484188" algn="l" rtl="0" fontAlgn="base">
        <a:spcBef>
          <a:spcPct val="0"/>
        </a:spcBef>
        <a:spcAft>
          <a:spcPct val="0"/>
        </a:spcAft>
        <a:defRPr sz="4200">
          <a:solidFill>
            <a:srgbClr val="99F166"/>
          </a:solidFill>
          <a:latin typeface="Century Gothic" pitchFamily="34" charset="0"/>
        </a:defRPr>
      </a:lvl3pPr>
      <a:lvl4pPr marL="484188" algn="l" rtl="0" fontAlgn="base">
        <a:spcBef>
          <a:spcPct val="0"/>
        </a:spcBef>
        <a:spcAft>
          <a:spcPct val="0"/>
        </a:spcAft>
        <a:defRPr sz="4200">
          <a:solidFill>
            <a:srgbClr val="99F166"/>
          </a:solidFill>
          <a:latin typeface="Century Gothic" pitchFamily="34" charset="0"/>
        </a:defRPr>
      </a:lvl4pPr>
      <a:lvl5pPr marL="484188" algn="l" rtl="0" fontAlgn="base">
        <a:spcBef>
          <a:spcPct val="0"/>
        </a:spcBef>
        <a:spcAft>
          <a:spcPct val="0"/>
        </a:spcAft>
        <a:defRPr sz="4200">
          <a:solidFill>
            <a:srgbClr val="99F166"/>
          </a:solidFill>
          <a:latin typeface="Century Gothic" pitchFamily="34" charset="0"/>
        </a:defRPr>
      </a:lvl5pPr>
      <a:lvl6pPr marL="941388" algn="l" rtl="0" fontAlgn="base">
        <a:spcBef>
          <a:spcPct val="0"/>
        </a:spcBef>
        <a:spcAft>
          <a:spcPct val="0"/>
        </a:spcAft>
        <a:defRPr sz="4200">
          <a:solidFill>
            <a:srgbClr val="99F166"/>
          </a:solidFill>
          <a:latin typeface="Century Gothic" pitchFamily="34" charset="0"/>
        </a:defRPr>
      </a:lvl6pPr>
      <a:lvl7pPr marL="1398588" algn="l" rtl="0" fontAlgn="base">
        <a:spcBef>
          <a:spcPct val="0"/>
        </a:spcBef>
        <a:spcAft>
          <a:spcPct val="0"/>
        </a:spcAft>
        <a:defRPr sz="4200">
          <a:solidFill>
            <a:srgbClr val="99F166"/>
          </a:solidFill>
          <a:latin typeface="Century Gothic" pitchFamily="34" charset="0"/>
        </a:defRPr>
      </a:lvl7pPr>
      <a:lvl8pPr marL="1855788" algn="l" rtl="0" fontAlgn="base">
        <a:spcBef>
          <a:spcPct val="0"/>
        </a:spcBef>
        <a:spcAft>
          <a:spcPct val="0"/>
        </a:spcAft>
        <a:defRPr sz="4200">
          <a:solidFill>
            <a:srgbClr val="99F166"/>
          </a:solidFill>
          <a:latin typeface="Century Gothic" pitchFamily="34" charset="0"/>
        </a:defRPr>
      </a:lvl8pPr>
      <a:lvl9pPr marL="2312988" algn="l" rtl="0" fontAlgn="base">
        <a:spcBef>
          <a:spcPct val="0"/>
        </a:spcBef>
        <a:spcAft>
          <a:spcPct val="0"/>
        </a:spcAft>
        <a:defRPr sz="4200">
          <a:solidFill>
            <a:srgbClr val="99F166"/>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ABDE91"/>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2271712"/>
          </a:xfrm>
        </p:spPr>
        <p:txBody>
          <a:bodyPr>
            <a:noAutofit/>
          </a:bodyPr>
          <a:lstStyle/>
          <a:p>
            <a:pPr marL="484632" algn="ctr" fontAlgn="auto">
              <a:spcAft>
                <a:spcPts val="0"/>
              </a:spcAft>
              <a:defRPr/>
            </a:pPr>
            <a:r>
              <a:rPr lang="en-US"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Introduction to Argument</a:t>
            </a:r>
            <a:endParaRPr lang="en-US" sz="8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3" name="Subtitle 2"/>
          <p:cNvSpPr>
            <a:spLocks noGrp="1"/>
          </p:cNvSpPr>
          <p:nvPr>
            <p:ph type="subTitle" idx="1"/>
          </p:nvPr>
        </p:nvSpPr>
        <p:spPr>
          <a:xfrm>
            <a:off x="540544" y="3886200"/>
            <a:ext cx="8062912" cy="1524000"/>
          </a:xfrm>
        </p:spPr>
        <p:txBody>
          <a:bodyPr>
            <a:noAutofit/>
          </a:bodyPr>
          <a:lstStyle/>
          <a:p>
            <a:pPr algn="ctr" fontAlgn="auto">
              <a:spcAft>
                <a:spcPts val="0"/>
              </a:spcAft>
              <a:buFont typeface="Wingdings 2"/>
              <a:buNone/>
              <a:defRPr/>
            </a:pP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Not to be confused with </a:t>
            </a:r>
          </a:p>
          <a:p>
            <a:pPr algn="ctr" fontAlgn="auto">
              <a:spcAft>
                <a:spcPts val="0"/>
              </a:spcAft>
              <a:buFont typeface="Wingdings 2"/>
              <a:buNone/>
              <a:defRPr/>
            </a:pPr>
            <a:r>
              <a:rPr lang="en-US" sz="5400"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arguement</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 or </a:t>
            </a:r>
            <a:r>
              <a:rPr lang="en-US" sz="5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persuasion</a:t>
            </a: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 </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n>
                  <a:noFill/>
                </a:ln>
                <a:solidFill>
                  <a:srgbClr val="FFFFFF"/>
                </a:solidFill>
                <a:effectLst>
                  <a:outerShdw blurRad="38100" dist="38100" dir="2700000" algn="tl">
                    <a:srgbClr val="000000"/>
                  </a:outerShdw>
                </a:effectLst>
                <a:latin typeface="Baskerville Old Face" pitchFamily="18" charset="0"/>
              </a:rPr>
              <a:t>How it works. . .</a:t>
            </a:r>
            <a:endParaRPr lang="en-US" dirty="0">
              <a:solidFill>
                <a:schemeClr val="tx1"/>
              </a:solidFill>
              <a:latin typeface="Times New Roman"/>
              <a:cs typeface="Times New Roman"/>
            </a:endParaRPr>
          </a:p>
        </p:txBody>
      </p:sp>
      <p:sp>
        <p:nvSpPr>
          <p:cNvPr id="3" name="Content Placeholder 2"/>
          <p:cNvSpPr>
            <a:spLocks noGrp="1"/>
          </p:cNvSpPr>
          <p:nvPr>
            <p:ph idx="1"/>
          </p:nvPr>
        </p:nvSpPr>
        <p:spPr>
          <a:xfrm>
            <a:off x="457200" y="1600200"/>
            <a:ext cx="8229600" cy="4912567"/>
          </a:xfrm>
        </p:spPr>
        <p:txBody>
          <a:bodyPr>
            <a:normAutofit fontScale="92500" lnSpcReduction="20000"/>
          </a:bodyPr>
          <a:lstStyle/>
          <a:p>
            <a:r>
              <a:rPr lang="en-US" dirty="0" smtClean="0">
                <a:latin typeface="Times New Roman"/>
                <a:cs typeface="Times New Roman"/>
              </a:rPr>
              <a:t>In different social situations, you will find that you change your language style, sometimes subtly, and other times quite dramatically.</a:t>
            </a:r>
          </a:p>
          <a:p>
            <a:r>
              <a:rPr lang="en-US" dirty="0" smtClean="0">
                <a:latin typeface="Times New Roman"/>
                <a:cs typeface="Times New Roman"/>
              </a:rPr>
              <a:t>In each situation, you are portraying a particular </a:t>
            </a:r>
            <a:r>
              <a:rPr lang="en-US" i="1" dirty="0" smtClean="0">
                <a:solidFill>
                  <a:srgbClr val="FFFF00"/>
                </a:solidFill>
                <a:latin typeface="Times New Roman"/>
                <a:cs typeface="Times New Roman"/>
              </a:rPr>
              <a:t>persona</a:t>
            </a:r>
            <a:r>
              <a:rPr lang="en-US" dirty="0" smtClean="0">
                <a:latin typeface="Times New Roman"/>
                <a:cs typeface="Times New Roman"/>
              </a:rPr>
              <a:t>. You are trying to portray yourself a certain way.</a:t>
            </a:r>
          </a:p>
          <a:p>
            <a:r>
              <a:rPr lang="en-US" dirty="0" smtClean="0">
                <a:latin typeface="Times New Roman"/>
                <a:cs typeface="Times New Roman"/>
              </a:rPr>
              <a:t>In what ways does your persona change when speaking to your friends? your teammates? your mother? your grandfather? </a:t>
            </a:r>
            <a:r>
              <a:rPr lang="en-US" dirty="0">
                <a:latin typeface="Times New Roman"/>
                <a:cs typeface="Times New Roman"/>
              </a:rPr>
              <a:t>y</a:t>
            </a:r>
            <a:r>
              <a:rPr lang="en-US" dirty="0" smtClean="0">
                <a:latin typeface="Times New Roman"/>
                <a:cs typeface="Times New Roman"/>
              </a:rPr>
              <a:t>our teacher? your significant other? your boss?</a:t>
            </a:r>
          </a:p>
          <a:p>
            <a:r>
              <a:rPr lang="en-US" dirty="0" smtClean="0">
                <a:latin typeface="Times New Roman"/>
                <a:cs typeface="Times New Roman"/>
              </a:rPr>
              <a:t>Your persona may also change even within each of these contexts, depending on the message you’re delivering.</a:t>
            </a:r>
            <a:endParaRPr lang="en-US" dirty="0">
              <a:latin typeface="Times New Roman"/>
              <a:cs typeface="Times New Roman"/>
            </a:endParaRPr>
          </a:p>
        </p:txBody>
      </p:sp>
    </p:spTree>
    <p:extLst>
      <p:ext uri="{BB962C8B-B14F-4D97-AF65-F5344CB8AC3E}">
        <p14:creationId xmlns:p14="http://schemas.microsoft.com/office/powerpoint/2010/main" val="1368577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n>
                  <a:noFill/>
                </a:ln>
                <a:solidFill>
                  <a:srgbClr val="FFFFFF"/>
                </a:solidFill>
                <a:effectLst>
                  <a:outerShdw blurRad="38100" dist="38100" dir="2700000" algn="tl">
                    <a:srgbClr val="000000"/>
                  </a:outerShdw>
                </a:effectLst>
                <a:latin typeface="Baskerville Old Face" pitchFamily="18" charset="0"/>
              </a:rPr>
              <a:t>Example 1</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a:cs typeface="Times New Roman"/>
              </a:rPr>
              <a:t>“If you really want to hear about it, the first thing you’ll probably want to know is where I was born, and what my lousy childhood was like, and how my parents were occupied and all before they had me, and all that David Copperfield kind of crap, but I don’t feel like going into it, if you want to know the truth. In the first place that stuff bores me, and in the second place, my parents would have about two hemorrhages apiece if I told you anything pretty personal about them.”</a:t>
            </a:r>
          </a:p>
          <a:p>
            <a:pPr marL="0" indent="0">
              <a:buNone/>
            </a:pPr>
            <a:endParaRPr lang="en-US" dirty="0">
              <a:latin typeface="Times New Roman"/>
              <a:cs typeface="Times New Roman"/>
            </a:endParaRPr>
          </a:p>
          <a:p>
            <a:pPr marL="0" indent="0">
              <a:buNone/>
            </a:pPr>
            <a:endParaRPr lang="en-US" dirty="0" smtClean="0"/>
          </a:p>
          <a:p>
            <a:pPr marL="0" indent="0">
              <a:buNone/>
            </a:pPr>
            <a:endParaRPr lang="en-US" dirty="0"/>
          </a:p>
        </p:txBody>
      </p:sp>
      <p:sp>
        <p:nvSpPr>
          <p:cNvPr id="4" name="Rectangle 3"/>
          <p:cNvSpPr/>
          <p:nvPr/>
        </p:nvSpPr>
        <p:spPr>
          <a:xfrm>
            <a:off x="3923999" y="6015526"/>
            <a:ext cx="4412426" cy="369332"/>
          </a:xfrm>
          <a:prstGeom prst="rect">
            <a:avLst/>
          </a:prstGeom>
        </p:spPr>
        <p:txBody>
          <a:bodyPr wrap="none">
            <a:spAutoFit/>
          </a:bodyPr>
          <a:lstStyle/>
          <a:p>
            <a:r>
              <a:rPr lang="en-US" dirty="0">
                <a:latin typeface="Times New Roman"/>
                <a:cs typeface="Times New Roman"/>
              </a:rPr>
              <a:t>From </a:t>
            </a:r>
            <a:r>
              <a:rPr lang="en-US" i="1" dirty="0">
                <a:latin typeface="Times New Roman"/>
                <a:cs typeface="Times New Roman"/>
              </a:rPr>
              <a:t>The Catcher in the Rye </a:t>
            </a:r>
            <a:r>
              <a:rPr lang="en-US" dirty="0">
                <a:latin typeface="Times New Roman"/>
                <a:cs typeface="Times New Roman"/>
              </a:rPr>
              <a:t>by J.D. Salinger</a:t>
            </a:r>
            <a:endParaRPr lang="en-US" i="1" dirty="0">
              <a:latin typeface="Times New Roman"/>
              <a:cs typeface="Times New Roman"/>
            </a:endParaRPr>
          </a:p>
        </p:txBody>
      </p:sp>
    </p:spTree>
    <p:extLst>
      <p:ext uri="{BB962C8B-B14F-4D97-AF65-F5344CB8AC3E}">
        <p14:creationId xmlns:p14="http://schemas.microsoft.com/office/powerpoint/2010/main" val="95125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n>
                  <a:noFill/>
                </a:ln>
                <a:solidFill>
                  <a:srgbClr val="FFFFFF"/>
                </a:solidFill>
                <a:effectLst>
                  <a:outerShdw blurRad="38100" dist="38100" dir="2700000" algn="tl">
                    <a:srgbClr val="000000"/>
                  </a:outerShdw>
                </a:effectLst>
                <a:latin typeface="Baskerville Old Face" pitchFamily="18" charset="0"/>
              </a:rPr>
              <a:t>Example 2</a:t>
            </a:r>
            <a:endParaRPr lang="en-US" dirty="0">
              <a:solidFill>
                <a:schemeClr val="tx1"/>
              </a:solidFill>
              <a:latin typeface="Times New Roman"/>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a:cs typeface="Times New Roman"/>
              </a:rPr>
              <a:t>“The library afforded me the means of improvement by constant study, for which I set apart an hour or two each day; and thus repair’d in some degree the loss of the learned education my father once intended for me. Reading was the only amusement I allow’d myself. I spent no time in taverns, games, or frolics of any kind. And my industry in my business continu’d as indefatigable as it was necessary.”</a:t>
            </a:r>
          </a:p>
          <a:p>
            <a:pPr marL="0" indent="0">
              <a:buNone/>
            </a:pPr>
            <a:endParaRPr lang="en-US" dirty="0" smtClean="0">
              <a:latin typeface="Times New Roman"/>
              <a:cs typeface="Times New Roman"/>
            </a:endParaRPr>
          </a:p>
        </p:txBody>
      </p:sp>
      <p:sp>
        <p:nvSpPr>
          <p:cNvPr id="4" name="Rectangle 3"/>
          <p:cNvSpPr/>
          <p:nvPr/>
        </p:nvSpPr>
        <p:spPr>
          <a:xfrm>
            <a:off x="3862510" y="6132775"/>
            <a:ext cx="4572727" cy="369332"/>
          </a:xfrm>
          <a:prstGeom prst="rect">
            <a:avLst/>
          </a:prstGeom>
        </p:spPr>
        <p:txBody>
          <a:bodyPr wrap="none">
            <a:spAutoFit/>
          </a:bodyPr>
          <a:lstStyle/>
          <a:p>
            <a:r>
              <a:rPr lang="en-US" dirty="0">
                <a:latin typeface="Times New Roman"/>
                <a:cs typeface="Times New Roman"/>
              </a:rPr>
              <a:t>From </a:t>
            </a:r>
            <a:r>
              <a:rPr lang="en-US" i="1" dirty="0">
                <a:latin typeface="Times New Roman"/>
                <a:cs typeface="Times New Roman"/>
              </a:rPr>
              <a:t>The Autobiography of Benjamin Franklin</a:t>
            </a:r>
          </a:p>
        </p:txBody>
      </p:sp>
    </p:spTree>
    <p:extLst>
      <p:ext uri="{BB962C8B-B14F-4D97-AF65-F5344CB8AC3E}">
        <p14:creationId xmlns:p14="http://schemas.microsoft.com/office/powerpoint/2010/main" val="303601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399032"/>
          </a:xfrm>
        </p:spPr>
        <p:txBody>
          <a:bodyPr/>
          <a:lstStyle/>
          <a:p>
            <a:r>
              <a:rPr lang="en-US" sz="4000" b="1" dirty="0" smtClean="0">
                <a:ln>
                  <a:noFill/>
                </a:ln>
                <a:solidFill>
                  <a:srgbClr val="FFFFFF"/>
                </a:solidFill>
                <a:effectLst>
                  <a:outerShdw blurRad="38100" dist="38100" dir="2700000" algn="tl">
                    <a:srgbClr val="000000"/>
                  </a:outerShdw>
                </a:effectLst>
                <a:latin typeface="Baskerville Old Face" pitchFamily="18" charset="0"/>
              </a:rPr>
              <a:t>Basic Steps to Writing an Argument</a:t>
            </a:r>
            <a:endParaRPr lang="en-US" dirty="0"/>
          </a:p>
        </p:txBody>
      </p:sp>
    </p:spTree>
    <p:extLst>
      <p:ext uri="{BB962C8B-B14F-4D97-AF65-F5344CB8AC3E}">
        <p14:creationId xmlns:p14="http://schemas.microsoft.com/office/powerpoint/2010/main" val="405399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110" y="304800"/>
            <a:ext cx="8985470" cy="1262063"/>
          </a:xfrm>
        </p:spPr>
        <p:txBody>
          <a:bodyPr/>
          <a:lstStyle/>
          <a:p>
            <a:pPr marL="484632"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Step 1: Evaluate/establish a clear thesis.</a:t>
            </a:r>
          </a:p>
        </p:txBody>
      </p:sp>
      <p:sp>
        <p:nvSpPr>
          <p:cNvPr id="14339" name="Rectangle 2"/>
          <p:cNvSpPr>
            <a:spLocks noGrp="1" noChangeArrowheads="1"/>
          </p:cNvSpPr>
          <p:nvPr>
            <p:ph type="body" idx="4294967295"/>
          </p:nvPr>
        </p:nvSpPr>
        <p:spPr>
          <a:xfrm>
            <a:off x="304800" y="1600200"/>
            <a:ext cx="8610600" cy="5257800"/>
          </a:xfrm>
        </p:spPr>
        <p:txBody>
          <a:bodyPr/>
          <a:lstStyle/>
          <a:p>
            <a:pPr marL="341313" indent="-34131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latin typeface="Baskerville Old Face" pitchFamily="18" charset="0"/>
              </a:rPr>
              <a:t>Thesis = an assertion = a claim</a:t>
            </a:r>
          </a:p>
          <a:p>
            <a:pPr marL="741363" lvl="1" indent="-28416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smtClean="0">
                <a:latin typeface="Baskerville Old Face" pitchFamily="18" charset="0"/>
              </a:rPr>
              <a:t>Three types of claims:</a:t>
            </a:r>
          </a:p>
          <a:p>
            <a:pPr marL="1143000" lvl="2">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500" b="1" dirty="0" smtClean="0">
                <a:latin typeface="Baskerville Old Face" pitchFamily="18" charset="0"/>
              </a:rPr>
              <a:t>Claim of fact (existence)</a:t>
            </a:r>
          </a:p>
          <a:p>
            <a:pPr marL="1143000" lvl="2">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500" b="1" dirty="0" smtClean="0">
                <a:latin typeface="Baskerville Old Face" pitchFamily="18" charset="0"/>
              </a:rPr>
              <a:t>Claim of policy (call for action)</a:t>
            </a:r>
          </a:p>
          <a:p>
            <a:pPr marL="1143000" lvl="2">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500" b="1" dirty="0" smtClean="0">
                <a:latin typeface="Baskerville Old Face" pitchFamily="18" charset="0"/>
              </a:rPr>
              <a:t>Claim of value (good or bad)</a:t>
            </a:r>
          </a:p>
          <a:p>
            <a:pPr marL="341313" indent="-34131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b="1" u="sng" dirty="0" smtClean="0">
              <a:latin typeface="Baskerville Old Face" pitchFamily="18" charset="0"/>
            </a:endParaRPr>
          </a:p>
          <a:p>
            <a:pPr marL="341313" indent="-34131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latin typeface="Baskerville Old Face" pitchFamily="18" charset="0"/>
              </a:rPr>
              <a:t>Beware of assumptions!</a:t>
            </a:r>
            <a:endParaRPr lang="en-US" sz="2800" dirty="0" smtClean="0">
              <a:latin typeface="Baskerville Old Face" pitchFamily="18" charset="0"/>
            </a:endParaRPr>
          </a:p>
          <a:p>
            <a:pPr marL="715963" lvl="1" indent="-34131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smtClean="0">
                <a:latin typeface="Baskerville Old Face" pitchFamily="18" charset="0"/>
              </a:rPr>
              <a:t>Assumptions about audience</a:t>
            </a:r>
          </a:p>
          <a:p>
            <a:pPr marL="715963" lvl="1" indent="-341313">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smtClean="0">
                <a:latin typeface="Baskerville Old Face" pitchFamily="18" charset="0"/>
              </a:rPr>
              <a:t>Assumptions about truth</a:t>
            </a:r>
          </a:p>
        </p:txBody>
      </p:sp>
      <p:pic>
        <p:nvPicPr>
          <p:cNvPr id="14340" name="Picture 3"/>
          <p:cNvPicPr>
            <a:picLocks noChangeAspect="1" noChangeArrowheads="1"/>
          </p:cNvPicPr>
          <p:nvPr/>
        </p:nvPicPr>
        <p:blipFill>
          <a:blip r:embed="rId3" cstate="print"/>
          <a:srcRect/>
          <a:stretch>
            <a:fillRect/>
          </a:stretch>
        </p:blipFill>
        <p:spPr bwMode="auto">
          <a:xfrm>
            <a:off x="6553200" y="1524000"/>
            <a:ext cx="1828800" cy="1828800"/>
          </a:xfrm>
          <a:prstGeom prst="rect">
            <a:avLst/>
          </a:prstGeom>
          <a:noFill/>
          <a:ln w="9525">
            <a:noFill/>
            <a:round/>
            <a:headEnd/>
            <a:tailEnd/>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457200" y="268288"/>
            <a:ext cx="8229600" cy="722312"/>
          </a:xfrm>
        </p:spPr>
        <p:txBody>
          <a:bodyPr wrap="square" lIns="91440" tIns="45720" rIns="91440" bIns="45720" numCol="1" anchorCtr="0" compatLnSpc="1">
            <a:prstTxWarp prst="textNoShape">
              <a:avLst/>
            </a:prstTxWarp>
            <a:normAutofit fontScale="90000"/>
          </a:bodyPr>
          <a:lstStyle/>
          <a:p>
            <a:r>
              <a:rPr lang="en-US" sz="3800" b="1" dirty="0" smtClean="0">
                <a:ln>
                  <a:noFill/>
                </a:ln>
                <a:solidFill>
                  <a:srgbClr val="FFFFFF"/>
                </a:solidFill>
                <a:effectLst>
                  <a:outerShdw blurRad="38100" dist="38100" dir="2700000" algn="tl">
                    <a:srgbClr val="000000"/>
                  </a:outerShdw>
                </a:effectLst>
                <a:latin typeface="Baskerville Old Face" pitchFamily="18" charset="0"/>
              </a:rPr>
              <a:t>Steps 2 and 3: Gather Evidence and  Acknowledge the </a:t>
            </a:r>
            <a:r>
              <a:rPr lang="en-US" sz="3800" b="1" i="1" dirty="0" smtClean="0">
                <a:ln>
                  <a:noFill/>
                </a:ln>
                <a:solidFill>
                  <a:srgbClr val="FFFFFF"/>
                </a:solidFill>
                <a:effectLst>
                  <a:outerShdw blurRad="38100" dist="38100" dir="2700000" algn="tl">
                    <a:srgbClr val="000000"/>
                  </a:outerShdw>
                </a:effectLst>
                <a:latin typeface="Baskerville Old Face" pitchFamily="18" charset="0"/>
              </a:rPr>
              <a:t>Argument</a:t>
            </a:r>
            <a:r>
              <a:rPr lang="en-US" sz="3800" b="1" dirty="0" smtClean="0">
                <a:ln>
                  <a:noFill/>
                </a:ln>
                <a:solidFill>
                  <a:srgbClr val="FFFFFF"/>
                </a:solidFill>
                <a:effectLst>
                  <a:outerShdw blurRad="38100" dist="38100" dir="2700000" algn="tl">
                    <a:srgbClr val="000000"/>
                  </a:outerShdw>
                </a:effectLst>
                <a:latin typeface="Baskerville Old Face" pitchFamily="18" charset="0"/>
              </a:rPr>
              <a:t>.</a:t>
            </a:r>
          </a:p>
        </p:txBody>
      </p:sp>
      <p:sp>
        <p:nvSpPr>
          <p:cNvPr id="15363" name="Content Placeholder 2"/>
          <p:cNvSpPr>
            <a:spLocks noGrp="1"/>
          </p:cNvSpPr>
          <p:nvPr>
            <p:ph idx="1"/>
          </p:nvPr>
        </p:nvSpPr>
        <p:spPr>
          <a:xfrm>
            <a:off x="457200" y="914400"/>
            <a:ext cx="8229600" cy="5540375"/>
          </a:xfrm>
        </p:spPr>
        <p:txBody>
          <a:bodyPr/>
          <a:lstStyle/>
          <a:p>
            <a:pPr>
              <a:spcBef>
                <a:spcPts val="800"/>
              </a:spcBef>
              <a:buClr>
                <a:srgbClr val="336666"/>
              </a:buClr>
              <a:buSzPct val="70000"/>
              <a:buFont typeface="Wingdings" pitchFamily="2" charset="2"/>
              <a:buChar char=""/>
            </a:pPr>
            <a:endParaRPr lang="en-US" sz="2800" b="1" dirty="0" smtClean="0">
              <a:latin typeface="Baskerville Old Face" pitchFamily="18" charset="0"/>
            </a:endParaRPr>
          </a:p>
          <a:p>
            <a:pPr>
              <a:spcBef>
                <a:spcPts val="800"/>
              </a:spcBef>
              <a:buClr>
                <a:srgbClr val="336666"/>
              </a:buClr>
              <a:buSzPct val="70000"/>
              <a:buFont typeface="Wingdings" pitchFamily="2" charset="2"/>
              <a:buChar char=""/>
            </a:pPr>
            <a:r>
              <a:rPr lang="en-US" sz="2800" b="1" dirty="0" smtClean="0">
                <a:latin typeface="Baskerville Old Face" pitchFamily="18" charset="0"/>
              </a:rPr>
              <a:t>Identify and evaluate/establish premises (main points) for each side.</a:t>
            </a:r>
          </a:p>
          <a:p>
            <a:pPr>
              <a:spcBef>
                <a:spcPts val="800"/>
              </a:spcBef>
              <a:buClr>
                <a:srgbClr val="336666"/>
              </a:buClr>
              <a:buSzPct val="70000"/>
              <a:buFont typeface="Wingdings" pitchFamily="2" charset="2"/>
              <a:buChar char=""/>
            </a:pPr>
            <a:r>
              <a:rPr lang="en-US" sz="2800" b="1" dirty="0" smtClean="0">
                <a:latin typeface="Baskerville Old Face" pitchFamily="18" charset="0"/>
              </a:rPr>
              <a:t>Identify and evaluate/establish evidence used to support premises for your side and any opposition.</a:t>
            </a:r>
          </a:p>
          <a:p>
            <a:pPr>
              <a:spcBef>
                <a:spcPts val="800"/>
              </a:spcBef>
              <a:buClr>
                <a:srgbClr val="336666"/>
              </a:buClr>
              <a:buSzPct val="70000"/>
              <a:buFont typeface="Wingdings" pitchFamily="2" charset="2"/>
              <a:buChar char=""/>
            </a:pPr>
            <a:r>
              <a:rPr lang="en-US" sz="2800" b="1" dirty="0" smtClean="0">
                <a:latin typeface="Baskerville Old Face" pitchFamily="18" charset="0"/>
              </a:rPr>
              <a:t>Identify/establish concessions (admitting in the argument that other points of view exist and may have merit)</a:t>
            </a:r>
          </a:p>
          <a:p>
            <a:pPr marL="742950" lvl="1">
              <a:spcBef>
                <a:spcPts val="800"/>
              </a:spcBef>
              <a:buClr>
                <a:srgbClr val="336666"/>
              </a:buClr>
              <a:buSzPct val="70000"/>
              <a:buFont typeface="Wingdings" pitchFamily="2" charset="2"/>
              <a:buChar char=""/>
            </a:pPr>
            <a:endParaRPr lang="en-US" sz="2400" dirty="0" smtClean="0">
              <a:latin typeface="Baskerville Old Face" pitchFamily="18" charset="0"/>
            </a:endParaRPr>
          </a:p>
          <a:p>
            <a:pPr marL="742950" lvl="1">
              <a:spcBef>
                <a:spcPts val="800"/>
              </a:spcBef>
              <a:buClr>
                <a:srgbClr val="336666"/>
              </a:buClr>
              <a:buSzPct val="70000"/>
              <a:buFont typeface="Wingdings" pitchFamily="2" charset="2"/>
              <a:buChar char=""/>
            </a:pPr>
            <a:r>
              <a:rPr lang="en-US" sz="2400" dirty="0" smtClean="0">
                <a:latin typeface="Baskerville Old Face" pitchFamily="18" charset="0"/>
              </a:rPr>
              <a:t>Arguments are most successful when they anticipate logic and tactics of any opposition. Don’t be caught dumbfounded because you haven’t thought about the opposition.</a:t>
            </a:r>
          </a:p>
          <a:p>
            <a:endParaRPr lang="en-US" b="1" dirty="0" smtClean="0">
              <a:latin typeface="Baskerville Old Fac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bwMode="auto">
          <a:xfrm>
            <a:off x="304800" y="190500"/>
            <a:ext cx="8610600" cy="800100"/>
          </a:xfrm>
          <a:noFill/>
        </p:spPr>
        <p:txBody>
          <a:bodyPr wrap="square" lIns="90000" tIns="46800" rIns="90000" bIns="46800" numCol="1" anchorCtr="0" compatLnSpc="1">
            <a:prstTxWarp prst="textNoShape">
              <a:avLst/>
            </a:prstTxWarp>
          </a:bodyPr>
          <a:lstStyle/>
          <a:p>
            <a:pPr marL="0"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ln>
                  <a:noFill/>
                </a:ln>
                <a:solidFill>
                  <a:srgbClr val="FFFFFF"/>
                </a:solidFill>
                <a:effectLst/>
                <a:latin typeface="Baskerville Old Face" pitchFamily="18" charset="0"/>
              </a:rPr>
              <a:t>Step 4 :  Evaluate/establish logical structure.</a:t>
            </a:r>
          </a:p>
        </p:txBody>
      </p:sp>
      <p:sp>
        <p:nvSpPr>
          <p:cNvPr id="35843" name="Rectangle 2"/>
          <p:cNvSpPr>
            <a:spLocks noGrp="1" noChangeArrowheads="1"/>
          </p:cNvSpPr>
          <p:nvPr>
            <p:ph type="body" idx="4294967295"/>
          </p:nvPr>
        </p:nvSpPr>
        <p:spPr>
          <a:xfrm>
            <a:off x="381000" y="838200"/>
            <a:ext cx="8458200" cy="6019800"/>
          </a:xfrm>
        </p:spPr>
        <p:txBody>
          <a:bodyPr lIns="90000" tIns="46800" rIns="90000" bIns="46800"/>
          <a:lstStyle/>
          <a:p>
            <a:pPr marL="341313" indent="-341313" defTabSz="457200">
              <a:lnSpc>
                <a:spcPct val="90000"/>
              </a:lnSpc>
              <a:spcBef>
                <a:spcPts val="650"/>
              </a:spcBef>
              <a:buClr>
                <a:srgbClr val="336666"/>
              </a:buClr>
              <a:buSzPct val="70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smtClean="0">
              <a:latin typeface="Baskerville Old Face" pitchFamily="18" charset="0"/>
            </a:endParaRPr>
          </a:p>
          <a:p>
            <a:pPr marL="341313" indent="-341313" defTabSz="457200">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smtClean="0">
              <a:latin typeface="Baskerville Old Face" pitchFamily="18" charset="0"/>
            </a:endParaRPr>
          </a:p>
          <a:p>
            <a:pPr marL="341313" indent="-341313" defTabSz="457200">
              <a:lnSpc>
                <a:spcPct val="90000"/>
              </a:lnSpc>
              <a:spcBef>
                <a:spcPts val="650"/>
              </a:spcBef>
              <a:buClr>
                <a:srgbClr val="336666"/>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600" dirty="0" smtClean="0">
                <a:latin typeface="Baskerville Old Face" pitchFamily="18" charset="0"/>
              </a:rPr>
              <a:t>Identify/establish organizational pattern</a:t>
            </a:r>
          </a:p>
          <a:p>
            <a:pPr marL="741363" lvl="1" indent="-284163" defTabSz="457200">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Baskerville Old Face" pitchFamily="18" charset="0"/>
              </a:rPr>
              <a:t>Introduction and Thesis</a:t>
            </a:r>
          </a:p>
          <a:p>
            <a:pPr marL="741363" lvl="1" indent="-284163" defTabSz="457200">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Baskerville Old Face" pitchFamily="18" charset="0"/>
              </a:rPr>
              <a:t>Proof (reasoning and evidence)</a:t>
            </a:r>
          </a:p>
          <a:p>
            <a:pPr marL="741363" lvl="1" indent="-284163" defTabSz="457200">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Baskerville Old Face" pitchFamily="18" charset="0"/>
              </a:rPr>
              <a:t>Concession/Refutation</a:t>
            </a:r>
          </a:p>
          <a:p>
            <a:pPr marL="741363" lvl="1" indent="-284163" defTabSz="457200">
              <a:lnSpc>
                <a:spcPct val="90000"/>
              </a:lnSpc>
              <a:spcBef>
                <a:spcPts val="600"/>
              </a:spcBef>
              <a:buClr>
                <a:srgbClr val="99CCCC"/>
              </a:buClr>
              <a:buSzPct val="7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Baskerville Old Face" pitchFamily="18" charset="0"/>
              </a:rPr>
              <a:t>Conclusion</a:t>
            </a:r>
          </a:p>
        </p:txBody>
      </p:sp>
      <p:pic>
        <p:nvPicPr>
          <p:cNvPr id="35844" name="Picture 3"/>
          <p:cNvPicPr>
            <a:picLocks noChangeAspect="1" noChangeArrowheads="1"/>
          </p:cNvPicPr>
          <p:nvPr/>
        </p:nvPicPr>
        <p:blipFill>
          <a:blip r:embed="rId3" cstate="print"/>
          <a:srcRect/>
          <a:stretch>
            <a:fillRect/>
          </a:stretch>
        </p:blipFill>
        <p:spPr bwMode="auto">
          <a:xfrm>
            <a:off x="6172200" y="4419600"/>
            <a:ext cx="1828800" cy="1828800"/>
          </a:xfrm>
          <a:prstGeom prst="rect">
            <a:avLst/>
          </a:prstGeom>
          <a:noFill/>
          <a:ln w="9525">
            <a:noFill/>
            <a:round/>
            <a:headEnd/>
            <a:tailEnd/>
          </a:ln>
        </p:spPr>
      </p:pic>
    </p:spTree>
  </p:cSld>
  <p:clrMapOvr>
    <a:masterClrMapping/>
  </p:clrMapOvr>
  <p:transition>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anose="02020602080505020303" pitchFamily="18" charset="0"/>
              </a:rPr>
              <a:t>Fallacy</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anose="02020602080505020303" pitchFamily="18" charset="0"/>
            </a:endParaRPr>
          </a:p>
        </p:txBody>
      </p:sp>
      <p:sp>
        <p:nvSpPr>
          <p:cNvPr id="3" name="Content Placeholder 2"/>
          <p:cNvSpPr>
            <a:spLocks noGrp="1"/>
          </p:cNvSpPr>
          <p:nvPr>
            <p:ph sz="quarter" idx="1"/>
          </p:nvPr>
        </p:nvSpPr>
        <p:spPr/>
        <p:txBody>
          <a:bodyPr>
            <a:noAutofit/>
          </a:bodyPr>
          <a:lstStyle/>
          <a:p>
            <a:pPr>
              <a:buNone/>
            </a:pPr>
            <a:r>
              <a:rPr lang="en-US" sz="3600" dirty="0" smtClean="0">
                <a:latin typeface="Baskerville Old Face" panose="02020602080505020303" pitchFamily="18" charset="0"/>
              </a:rPr>
              <a:t>Illogical reasoning; often an intentional flaw created to manipulate the evidence and mislead one’s audience, but sometimes an unknowing flaw in reasoning due to one’s carelessness or ignorance.</a:t>
            </a:r>
          </a:p>
          <a:p>
            <a:pPr>
              <a:buNone/>
            </a:pPr>
            <a:r>
              <a:rPr lang="en-US" sz="3600" dirty="0" smtClean="0">
                <a:latin typeface="Baskerville Old Face" panose="02020602080505020303" pitchFamily="18" charset="0"/>
              </a:rPr>
              <a:t>(Note: whether intentional or accidental, fallacies are equally deadly to argument)</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380986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anose="02020602080505020303" pitchFamily="18" charset="0"/>
              </a:rPr>
              <a:t>What to pay attention to</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anose="02020602080505020303" pitchFamily="18" charset="0"/>
            </a:endParaRPr>
          </a:p>
        </p:txBody>
      </p:sp>
      <p:sp>
        <p:nvSpPr>
          <p:cNvPr id="3" name="Content Placeholder 2"/>
          <p:cNvSpPr>
            <a:spLocks noGrp="1"/>
          </p:cNvSpPr>
          <p:nvPr>
            <p:ph sz="quarter" idx="1"/>
          </p:nvPr>
        </p:nvSpPr>
        <p:spPr/>
        <p:txBody>
          <a:bodyPr>
            <a:normAutofit/>
          </a:bodyPr>
          <a:lstStyle/>
          <a:p>
            <a:pPr>
              <a:buNone/>
            </a:pPr>
            <a:r>
              <a:rPr lang="en-US" sz="3200" dirty="0" smtClean="0">
                <a:latin typeface="Baskerville Old Face" panose="02020602080505020303" pitchFamily="18" charset="0"/>
              </a:rPr>
              <a:t>The language is troublesome (a lot of these are in Latin, because Cicero first described them).</a:t>
            </a:r>
          </a:p>
          <a:p>
            <a:pPr>
              <a:buNone/>
            </a:pPr>
            <a:r>
              <a:rPr lang="en-US" sz="3200" dirty="0" smtClean="0">
                <a:latin typeface="Baskerville Old Face" panose="02020602080505020303" pitchFamily="18" charset="0"/>
              </a:rPr>
              <a:t>However, the ideas are simple:</a:t>
            </a:r>
          </a:p>
          <a:p>
            <a:r>
              <a:rPr lang="en-US" sz="3200" dirty="0" smtClean="0">
                <a:latin typeface="Baskerville Old Face" panose="02020602080505020303" pitchFamily="18" charset="0"/>
              </a:rPr>
              <a:t>When identifying fallacies, describe the error you see. Remembering the term is just icing.</a:t>
            </a:r>
          </a:p>
          <a:p>
            <a:r>
              <a:rPr lang="en-US" sz="3200" dirty="0" smtClean="0">
                <a:latin typeface="Baskerville Old Face" panose="02020602080505020303" pitchFamily="18" charset="0"/>
              </a:rPr>
              <a:t>When writing an argument, remember the patterns of these flaws, and </a:t>
            </a:r>
            <a:r>
              <a:rPr lang="en-US" sz="3200" i="1" dirty="0" smtClean="0">
                <a:latin typeface="Baskerville Old Face" panose="02020602080505020303" pitchFamily="18" charset="0"/>
              </a:rPr>
              <a:t>avoid them</a:t>
            </a:r>
            <a:r>
              <a:rPr lang="en-US" sz="3200" dirty="0" smtClean="0">
                <a:latin typeface="Baskerville Old Face" panose="02020602080505020303" pitchFamily="18" charset="0"/>
              </a:rPr>
              <a:t>. Remembering the term is just icing.</a:t>
            </a:r>
          </a:p>
        </p:txBody>
      </p:sp>
    </p:spTree>
    <p:extLst>
      <p:ext uri="{BB962C8B-B14F-4D97-AF65-F5344CB8AC3E}">
        <p14:creationId xmlns:p14="http://schemas.microsoft.com/office/powerpoint/2010/main" val="37081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52400"/>
            <a:ext cx="8229600" cy="6400800"/>
          </a:xfrm>
        </p:spPr>
        <p:txBody>
          <a:bodyPr>
            <a:normAutofit/>
          </a:bodyPr>
          <a:lstStyle/>
          <a:p>
            <a:pPr marL="0" indent="0">
              <a:buNone/>
            </a:pPr>
            <a:r>
              <a:rPr lang="en-US" sz="2800" i="1" dirty="0" smtClean="0">
                <a:solidFill>
                  <a:srgbClr val="FFFF00"/>
                </a:solidFill>
                <a:latin typeface="Baskerville Old Face" panose="02020602080505020303" pitchFamily="18" charset="0"/>
              </a:rPr>
              <a:t>Ad hominem</a:t>
            </a:r>
            <a:r>
              <a:rPr lang="en-US" sz="2800" dirty="0" smtClean="0">
                <a:solidFill>
                  <a:srgbClr val="FFFF00"/>
                </a:solidFill>
                <a:latin typeface="Baskerville Old Face" panose="02020602080505020303" pitchFamily="18" charset="0"/>
              </a:rPr>
              <a:t>: </a:t>
            </a:r>
            <a:r>
              <a:rPr lang="en-US" sz="2800" dirty="0" smtClean="0">
                <a:latin typeface="Baskerville Old Face" panose="02020602080505020303" pitchFamily="18" charset="0"/>
              </a:rPr>
              <a:t>the fallacy of personal attack. Instead of arguing with someone’s position, one attacks the person. Ex: “Mr. Herrera and Mrs. McCarthy are academic elitists and do not deserve our vote.”</a:t>
            </a:r>
          </a:p>
          <a:p>
            <a:pPr marL="0" indent="0">
              <a:buNone/>
            </a:pPr>
            <a:r>
              <a:rPr lang="en-US" sz="2800" i="1" dirty="0" smtClean="0">
                <a:solidFill>
                  <a:srgbClr val="FFFF00"/>
                </a:solidFill>
                <a:latin typeface="Baskerville Old Face" panose="02020602080505020303" pitchFamily="18" charset="0"/>
              </a:rPr>
              <a:t>Ad </a:t>
            </a:r>
            <a:r>
              <a:rPr lang="en-US" sz="2800" i="1" dirty="0" err="1" smtClean="0">
                <a:solidFill>
                  <a:srgbClr val="FFFF00"/>
                </a:solidFill>
                <a:latin typeface="Baskerville Old Face" panose="02020602080505020303" pitchFamily="18" charset="0"/>
              </a:rPr>
              <a:t>populum</a:t>
            </a:r>
            <a:r>
              <a:rPr lang="en-US" sz="2800" i="1" dirty="0" smtClean="0">
                <a:solidFill>
                  <a:srgbClr val="FFFF00"/>
                </a:solidFill>
                <a:latin typeface="Baskerville Old Face" panose="02020602080505020303" pitchFamily="18" charset="0"/>
              </a:rPr>
              <a:t>: </a:t>
            </a:r>
            <a:r>
              <a:rPr lang="en-US" sz="2800" dirty="0" smtClean="0">
                <a:latin typeface="Baskerville Old Face" panose="02020602080505020303" pitchFamily="18" charset="0"/>
              </a:rPr>
              <a:t>the fallacy of substituting proof of popularity for evidence. Newsflash: the fact that an “expert” or a whole ton of people think something is right </a:t>
            </a:r>
            <a:r>
              <a:rPr lang="en-US" sz="2800" i="1" dirty="0" smtClean="0">
                <a:latin typeface="Baskerville Old Face" panose="02020602080505020303" pitchFamily="18" charset="0"/>
              </a:rPr>
              <a:t>does not make it right!</a:t>
            </a:r>
            <a:r>
              <a:rPr lang="en-US" sz="2800" dirty="0" smtClean="0">
                <a:latin typeface="Baskerville Old Face" panose="02020602080505020303" pitchFamily="18" charset="0"/>
              </a:rPr>
              <a:t> </a:t>
            </a:r>
          </a:p>
          <a:p>
            <a:pPr marL="571500" indent="-571500">
              <a:buNone/>
            </a:pPr>
            <a:r>
              <a:rPr lang="en-US" sz="2800" dirty="0" smtClean="0">
                <a:latin typeface="Baskerville Old Face" panose="02020602080505020303" pitchFamily="18" charset="0"/>
              </a:rPr>
              <a:t>	Ex: Jill and Jane have some concerns that the rules their sorority has set are racist in character. Jill brings her concerns up in the next meeting. The president of the sorority assures Jill that there is nothing wrong with the rules, since the majority of the sisters like them. Jill accepts this ruling.</a:t>
            </a:r>
            <a:endParaRPr lang="en-US" sz="2800" i="1" dirty="0">
              <a:latin typeface="Baskerville Old Face" panose="02020602080505020303" pitchFamily="18" charset="0"/>
            </a:endParaRPr>
          </a:p>
        </p:txBody>
      </p:sp>
    </p:spTree>
    <p:extLst>
      <p:ext uri="{BB962C8B-B14F-4D97-AF65-F5344CB8AC3E}">
        <p14:creationId xmlns:p14="http://schemas.microsoft.com/office/powerpoint/2010/main" val="3142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399032"/>
          </a:xfrm>
        </p:spPr>
        <p:txBody>
          <a:bodyPr>
            <a:normAutofit/>
          </a:bodyPr>
          <a:lstStyle/>
          <a:p>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a:cs typeface="Baskerville Old Face"/>
              </a:rPr>
              <a:t>Consider this. . .</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a:cs typeface="Baskerville Old Face"/>
            </a:endParaRPr>
          </a:p>
        </p:txBody>
      </p:sp>
      <p:sp>
        <p:nvSpPr>
          <p:cNvPr id="3" name="Content Placeholder 2"/>
          <p:cNvSpPr>
            <a:spLocks noGrp="1"/>
          </p:cNvSpPr>
          <p:nvPr>
            <p:ph idx="1"/>
          </p:nvPr>
        </p:nvSpPr>
        <p:spPr>
          <a:xfrm>
            <a:off x="457200" y="1371600"/>
            <a:ext cx="8229600" cy="4572000"/>
          </a:xfrm>
        </p:spPr>
        <p:txBody>
          <a:bodyPr/>
          <a:lstStyle/>
          <a:p>
            <a:pPr marL="65087" indent="0">
              <a:spcBef>
                <a:spcPts val="700"/>
              </a:spcBef>
              <a:buClr>
                <a:srgbClr val="336666"/>
              </a:buClr>
              <a:buSzPct val="70000"/>
              <a:buNone/>
            </a:pPr>
            <a:r>
              <a:rPr lang="en-US" sz="3200" dirty="0" smtClean="0">
                <a:latin typeface="Baskerville Old Face" pitchFamily="18" charset="0"/>
              </a:rPr>
              <a:t>“One of the biggest problems in the world today is that we have large groups of people who will accept whatever they hear on the grapevine, just because it suits their worldview – not because it is actually true or because they have evidence to support it. The really striking thing is that it would not take much effort to establish validity in most of these cases. . . But people prefer reassurance to research.” </a:t>
            </a:r>
          </a:p>
          <a:p>
            <a:pPr marL="65087" indent="0">
              <a:spcBef>
                <a:spcPts val="700"/>
              </a:spcBef>
              <a:buClr>
                <a:srgbClr val="336666"/>
              </a:buClr>
              <a:buSzPct val="70000"/>
              <a:buNone/>
            </a:pPr>
            <a:r>
              <a:rPr lang="en-US" sz="3200" dirty="0" smtClean="0">
                <a:latin typeface="Baskerville Old Face" pitchFamily="18" charset="0"/>
              </a:rPr>
              <a:t>– Neil </a:t>
            </a:r>
            <a:r>
              <a:rPr lang="en-US" sz="3200" dirty="0" err="1" smtClean="0">
                <a:latin typeface="Baskerville Old Face" pitchFamily="18" charset="0"/>
              </a:rPr>
              <a:t>deGrasse</a:t>
            </a:r>
            <a:r>
              <a:rPr lang="en-US" sz="3200" dirty="0" smtClean="0">
                <a:latin typeface="Baskerville Old Face" pitchFamily="18" charset="0"/>
              </a:rPr>
              <a:t> Tyson, American Astrophysicist</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533400" y="152400"/>
            <a:ext cx="8229600" cy="6019800"/>
          </a:xfrm>
        </p:spPr>
        <p:txBody>
          <a:bodyPr>
            <a:normAutofit/>
          </a:bodyPr>
          <a:lstStyle/>
          <a:p>
            <a:pPr marL="0" indent="0">
              <a:buNone/>
            </a:pPr>
            <a:r>
              <a:rPr lang="en-US" sz="3200" dirty="0" smtClean="0">
                <a:solidFill>
                  <a:srgbClr val="FFFF00"/>
                </a:solidFill>
                <a:latin typeface="Baskerville Old Face" panose="02020602080505020303" pitchFamily="18" charset="0"/>
              </a:rPr>
              <a:t>Either-or reasoning, a.k.a. the false dilemma fallacy: </a:t>
            </a:r>
            <a:r>
              <a:rPr lang="en-US" sz="3200" dirty="0" smtClean="0">
                <a:latin typeface="Baskerville Old Face" panose="02020602080505020303" pitchFamily="18" charset="0"/>
              </a:rPr>
              <a:t>oversimplification that presents an issue only in two ways, either X or Y. Ex: “If you’re not for us, you’re against us.”</a:t>
            </a:r>
          </a:p>
          <a:p>
            <a:pPr marL="571500" indent="-571500">
              <a:buFont typeface="+mj-lt"/>
              <a:buAutoNum type="romanUcPeriod" startAt="3"/>
            </a:pPr>
            <a:endParaRPr lang="en-US" sz="3200" dirty="0">
              <a:latin typeface="Baskerville Old Face" panose="02020602080505020303" pitchFamily="18" charset="0"/>
            </a:endParaRPr>
          </a:p>
          <a:p>
            <a:pPr marL="0" indent="0">
              <a:buNone/>
            </a:pPr>
            <a:r>
              <a:rPr lang="en-US" sz="3200" dirty="0">
                <a:solidFill>
                  <a:srgbClr val="FFFF00"/>
                </a:solidFill>
                <a:latin typeface="Baskerville Old Face" panose="02020602080505020303" pitchFamily="18" charset="0"/>
              </a:rPr>
              <a:t>False analogy: </a:t>
            </a:r>
            <a:r>
              <a:rPr lang="en-US" sz="3200" dirty="0">
                <a:latin typeface="Baskerville Old Face" panose="02020602080505020303" pitchFamily="18" charset="0"/>
              </a:rPr>
              <a:t>an unreliable comparison, sometimes expressed as “comparing apples and oranges.” Ex: People might say that like Rome, America is destined for destruction; however, modern America is quite unlike ancient Rome in most respects.</a:t>
            </a:r>
          </a:p>
          <a:p>
            <a:pPr marL="571500" indent="-571500">
              <a:buFont typeface="+mj-lt"/>
              <a:buAutoNum type="romanUcPeriod" startAt="3"/>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337456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81000" y="381000"/>
            <a:ext cx="8229600" cy="5897563"/>
          </a:xfrm>
        </p:spPr>
        <p:txBody>
          <a:bodyPr>
            <a:normAutofit/>
          </a:bodyPr>
          <a:lstStyle/>
          <a:p>
            <a:pPr marL="0" indent="0">
              <a:buNone/>
            </a:pPr>
            <a:r>
              <a:rPr lang="en-US" sz="2800" dirty="0" smtClean="0">
                <a:solidFill>
                  <a:srgbClr val="FFFF00"/>
                </a:solidFill>
                <a:latin typeface="Baskerville Old Face" panose="02020602080505020303" pitchFamily="18" charset="0"/>
              </a:rPr>
              <a:t>Stacking the evidence: </a:t>
            </a:r>
            <a:r>
              <a:rPr lang="en-US" sz="2800" dirty="0" smtClean="0">
                <a:latin typeface="Baskerville Old Face" panose="02020602080505020303" pitchFamily="18" charset="0"/>
              </a:rPr>
              <a:t>the writer or speaker purposefully ignores opposing evidence to create a one-sided argument. Ex: “The earth has always had warming and cooling trends; this is just another warming trend.”</a:t>
            </a:r>
          </a:p>
          <a:p>
            <a:pPr marL="0" indent="0">
              <a:buNone/>
            </a:pPr>
            <a:r>
              <a:rPr lang="en-US" sz="2800" dirty="0" smtClean="0">
                <a:solidFill>
                  <a:srgbClr val="FFFF00"/>
                </a:solidFill>
                <a:latin typeface="Baskerville Old Face" panose="02020602080505020303" pitchFamily="18" charset="0"/>
              </a:rPr>
              <a:t>Straw man: </a:t>
            </a:r>
            <a:r>
              <a:rPr lang="en-US" sz="2800" dirty="0" smtClean="0">
                <a:latin typeface="Baskerville Old Face" panose="02020602080505020303" pitchFamily="18" charset="0"/>
              </a:rPr>
              <a:t>ignoring a person's actual position and substituting a distorted, exaggerated or misrepresented version of that position. Ex: "Senator Jones says that we should not fund the attack submarine program. I disagree entirely. I can't understand why he wants to leave us defenseless like that."</a:t>
            </a:r>
            <a:endParaRPr lang="en-US" sz="2800" dirty="0">
              <a:latin typeface="Baskerville Old Face" panose="02020602080505020303" pitchFamily="18" charset="0"/>
            </a:endParaRPr>
          </a:p>
        </p:txBody>
      </p:sp>
    </p:spTree>
    <p:extLst>
      <p:ext uri="{BB962C8B-B14F-4D97-AF65-F5344CB8AC3E}">
        <p14:creationId xmlns:p14="http://schemas.microsoft.com/office/powerpoint/2010/main" val="19630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bwMode="auto">
          <a:xfrm>
            <a:off x="457200" y="268288"/>
            <a:ext cx="8229600" cy="874712"/>
          </a:xfrm>
          <a:noFill/>
        </p:spPr>
        <p:txBody>
          <a:bodyPr wrap="square" lIns="91440" tIns="45720" rIns="91440" bIns="45720" numCol="1" anchorCtr="0" compatLnSpc="1">
            <a:prstTxWarp prst="textNoShape">
              <a:avLst/>
            </a:prstTxWarp>
            <a:normAutofit fontScale="90000"/>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Use Rhetoric!</a:t>
            </a:r>
          </a:p>
        </p:txBody>
      </p:sp>
      <p:sp>
        <p:nvSpPr>
          <p:cNvPr id="37891" name="Rectangle 3"/>
          <p:cNvSpPr>
            <a:spLocks noGrp="1"/>
          </p:cNvSpPr>
          <p:nvPr>
            <p:ph type="body" idx="4294967295"/>
          </p:nvPr>
        </p:nvSpPr>
        <p:spPr>
          <a:xfrm>
            <a:off x="457200" y="1371600"/>
            <a:ext cx="8229600" cy="5334000"/>
          </a:xfrm>
        </p:spPr>
        <p:txBody>
          <a:bodyPr/>
          <a:lstStyle/>
          <a:p>
            <a:r>
              <a:rPr lang="en-US" sz="3600" b="1" dirty="0" smtClean="0">
                <a:latin typeface="Baskerville Old Face" pitchFamily="18" charset="0"/>
              </a:rPr>
              <a:t>Become familiar with the effects of the rhetorical strategies we are studying.</a:t>
            </a:r>
          </a:p>
          <a:p>
            <a:endParaRPr lang="en-US" sz="3600" b="1" dirty="0" smtClean="0">
              <a:latin typeface="Baskerville Old Face" pitchFamily="18" charset="0"/>
            </a:endParaRPr>
          </a:p>
          <a:p>
            <a:r>
              <a:rPr lang="en-US" sz="3600" b="1" dirty="0" smtClean="0">
                <a:latin typeface="Baskerville Old Face" pitchFamily="18" charset="0"/>
              </a:rPr>
              <a:t>Get comfortable </a:t>
            </a:r>
            <a:r>
              <a:rPr lang="en-US" sz="3600" b="1" i="1" dirty="0" smtClean="0">
                <a:latin typeface="Baskerville Old Face" pitchFamily="18" charset="0"/>
              </a:rPr>
              <a:t>using</a:t>
            </a:r>
            <a:r>
              <a:rPr lang="en-US" sz="3600" b="1" dirty="0" smtClean="0">
                <a:latin typeface="Baskerville Old Face" pitchFamily="18" charset="0"/>
              </a:rPr>
              <a:t>  them. </a:t>
            </a:r>
          </a:p>
          <a:p>
            <a:endParaRPr lang="en-US" sz="3600" b="1" dirty="0" smtClean="0">
              <a:latin typeface="Baskerville Old Face" pitchFamily="18" charset="0"/>
            </a:endParaRPr>
          </a:p>
          <a:p>
            <a:r>
              <a:rPr lang="en-US" sz="3600" b="1" dirty="0" smtClean="0">
                <a:latin typeface="Baskerville Old Face" pitchFamily="18" charset="0"/>
              </a:rPr>
              <a:t>Choose strategies based on your own well-informed position about your topic and your AUDIENCE!</a:t>
            </a:r>
          </a:p>
          <a:p>
            <a:endParaRPr lang="en-US" sz="36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Seem like a lot to remember?</a:t>
            </a:r>
          </a:p>
        </p:txBody>
      </p:sp>
      <p:sp>
        <p:nvSpPr>
          <p:cNvPr id="54275" name="Rectangle 3"/>
          <p:cNvSpPr>
            <a:spLocks noGrp="1"/>
          </p:cNvSpPr>
          <p:nvPr>
            <p:ph type="body" idx="4294967295"/>
          </p:nvPr>
        </p:nvSpPr>
        <p:spPr>
          <a:xfrm>
            <a:off x="457200" y="1600200"/>
            <a:ext cx="8229600" cy="4572000"/>
          </a:xfrm>
        </p:spPr>
        <p:txBody>
          <a:bodyPr>
            <a:normAutofit lnSpcReduction="10000"/>
          </a:bodyPr>
          <a:lstStyle/>
          <a:p>
            <a:r>
              <a:rPr lang="en-US" sz="3200" dirty="0" smtClean="0">
                <a:latin typeface="Baskerville Old Face" pitchFamily="18" charset="0"/>
              </a:rPr>
              <a:t>Pre-write and plan your writing. </a:t>
            </a:r>
            <a:r>
              <a:rPr lang="en-US" sz="3200" dirty="0" smtClean="0">
                <a:solidFill>
                  <a:srgbClr val="FFFF00"/>
                </a:solidFill>
                <a:latin typeface="Baskerville Old Face" pitchFamily="18" charset="0"/>
              </a:rPr>
              <a:t>ALWAYS!</a:t>
            </a:r>
          </a:p>
          <a:p>
            <a:endParaRPr lang="en-US" sz="3200" dirty="0" smtClean="0">
              <a:latin typeface="Baskerville Old Face" pitchFamily="18" charset="0"/>
            </a:endParaRPr>
          </a:p>
          <a:p>
            <a:r>
              <a:rPr lang="en-US" sz="3200" dirty="0" smtClean="0">
                <a:latin typeface="Baskerville Old Face" pitchFamily="18" charset="0"/>
              </a:rPr>
              <a:t>This allows you to manage one piece of the writing task at a time instead of all of them at once.</a:t>
            </a:r>
          </a:p>
          <a:p>
            <a:endParaRPr lang="en-US" sz="3200" dirty="0" smtClean="0">
              <a:latin typeface="Baskerville Old Face" pitchFamily="18" charset="0"/>
            </a:endParaRPr>
          </a:p>
          <a:p>
            <a:r>
              <a:rPr lang="en-US" sz="3200" dirty="0" smtClean="0">
                <a:latin typeface="Baskerville Old Face" pitchFamily="18" charset="0"/>
              </a:rPr>
              <a:t>Your argument (or analysis of) will be more clear, and baby seals will be saved in the Arctic (only one of those things is true).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bwMode="auto">
          <a:xfrm>
            <a:off x="457200" y="268288"/>
            <a:ext cx="8229600" cy="874712"/>
          </a:xfrm>
        </p:spPr>
        <p:txBody>
          <a:bodyPr wrap="square" lIns="91440" tIns="45720" rIns="91440" bIns="45720" numCol="1" anchorCtr="0" compatLnSpc="1">
            <a:prstTxWarp prst="textNoShape">
              <a:avLst/>
            </a:prstTxWarp>
          </a:bodyPr>
          <a:lstStyle/>
          <a:p>
            <a:pPr algn="ctr"/>
            <a:r>
              <a:rPr lang="en-US" b="1" dirty="0" smtClean="0">
                <a:ln>
                  <a:noFill/>
                </a:ln>
                <a:solidFill>
                  <a:srgbClr val="FFFFFF"/>
                </a:solidFill>
                <a:effectLst>
                  <a:outerShdw blurRad="38100" dist="38100" dir="2700000" algn="tl">
                    <a:srgbClr val="000000"/>
                  </a:outerShdw>
                </a:effectLst>
                <a:latin typeface="Baskerville Old Face" pitchFamily="18" charset="0"/>
              </a:rPr>
              <a:t>All Communication/ Discourse</a:t>
            </a:r>
          </a:p>
        </p:txBody>
      </p:sp>
      <p:grpSp>
        <p:nvGrpSpPr>
          <p:cNvPr id="12291" name="Group 2"/>
          <p:cNvGrpSpPr>
            <a:grpSpLocks noGrp="1"/>
          </p:cNvGrpSpPr>
          <p:nvPr/>
        </p:nvGrpSpPr>
        <p:grpSpPr bwMode="auto">
          <a:xfrm>
            <a:off x="457200" y="1295400"/>
            <a:ext cx="8229600" cy="5159375"/>
            <a:chOff x="1008" y="1059"/>
            <a:chExt cx="3768" cy="2733"/>
          </a:xfrm>
        </p:grpSpPr>
        <p:sp>
          <p:nvSpPr>
            <p:cNvPr id="12292" name="AutoShape 3"/>
            <p:cNvSpPr>
              <a:spLocks noChangeAspect="1" noChangeArrowheads="1"/>
            </p:cNvSpPr>
            <p:nvPr/>
          </p:nvSpPr>
          <p:spPr bwMode="auto">
            <a:xfrm>
              <a:off x="1915" y="1617"/>
              <a:ext cx="1942" cy="1675"/>
            </a:xfrm>
            <a:prstGeom prst="triangle">
              <a:avLst>
                <a:gd name="adj" fmla="val 50000"/>
              </a:avLst>
            </a:prstGeom>
            <a:solidFill>
              <a:srgbClr val="CCCCFF"/>
            </a:solidFill>
            <a:ln w="9525">
              <a:solidFill>
                <a:srgbClr val="000000"/>
              </a:solidFill>
              <a:miter lim="800000"/>
              <a:headEnd/>
              <a:tailEnd/>
            </a:ln>
          </p:spPr>
          <p:txBody>
            <a:bodyPr/>
            <a:lstStyle/>
            <a:p>
              <a:pPr algn="ctr"/>
              <a:r>
                <a:rPr lang="en-US" dirty="0">
                  <a:latin typeface="Century Gothic" pitchFamily="34" charset="0"/>
                </a:rPr>
                <a:t>   </a:t>
              </a:r>
              <a:r>
                <a:rPr lang="en-US" sz="2400" b="1" dirty="0">
                  <a:solidFill>
                    <a:schemeClr val="bg1"/>
                  </a:solidFill>
                  <a:latin typeface="Baskerville Old Face" pitchFamily="18" charset="0"/>
                </a:rPr>
                <a:t>Desired </a:t>
              </a:r>
              <a:r>
                <a:rPr lang="en-US" sz="2400" b="1" dirty="0" smtClean="0">
                  <a:solidFill>
                    <a:schemeClr val="bg1"/>
                  </a:solidFill>
                  <a:latin typeface="Baskerville Old Face" pitchFamily="18" charset="0"/>
                </a:rPr>
                <a:t>Effect or Outcome</a:t>
              </a:r>
              <a:endParaRPr lang="en-US" sz="2400" b="1" dirty="0">
                <a:solidFill>
                  <a:schemeClr val="bg1"/>
                </a:solidFill>
                <a:latin typeface="Baskerville Old Face" pitchFamily="18" charset="0"/>
              </a:endParaRPr>
            </a:p>
          </p:txBody>
        </p:sp>
        <p:sp>
          <p:nvSpPr>
            <p:cNvPr id="12293" name="Oval 4"/>
            <p:cNvSpPr>
              <a:spLocks noChangeArrowheads="1"/>
            </p:cNvSpPr>
            <p:nvPr/>
          </p:nvSpPr>
          <p:spPr bwMode="auto">
            <a:xfrm>
              <a:off x="1008" y="3234"/>
              <a:ext cx="1116" cy="558"/>
            </a:xfrm>
            <a:prstGeom prst="ellipse">
              <a:avLst/>
            </a:prstGeom>
            <a:solidFill>
              <a:srgbClr val="FFFFCC"/>
            </a:solidFill>
            <a:ln w="9525">
              <a:solidFill>
                <a:srgbClr val="000000"/>
              </a:solidFill>
              <a:round/>
              <a:headEnd/>
              <a:tailEnd/>
            </a:ln>
          </p:spPr>
          <p:txBody>
            <a:bodyPr/>
            <a:lstStyle/>
            <a:p>
              <a:r>
                <a:rPr lang="en-US" sz="2800" b="1" dirty="0">
                  <a:solidFill>
                    <a:schemeClr val="bg1"/>
                  </a:solidFill>
                  <a:latin typeface="Baskerville Old Face" pitchFamily="18" charset="0"/>
                </a:rPr>
                <a:t>  Speaker</a:t>
              </a:r>
            </a:p>
          </p:txBody>
        </p:sp>
        <p:sp>
          <p:nvSpPr>
            <p:cNvPr id="12294" name="Oval 5"/>
            <p:cNvSpPr>
              <a:spLocks noChangeArrowheads="1"/>
            </p:cNvSpPr>
            <p:nvPr/>
          </p:nvSpPr>
          <p:spPr bwMode="auto">
            <a:xfrm>
              <a:off x="2334" y="1059"/>
              <a:ext cx="1116" cy="558"/>
            </a:xfrm>
            <a:prstGeom prst="ellipse">
              <a:avLst/>
            </a:prstGeom>
            <a:solidFill>
              <a:srgbClr val="FFBE7D"/>
            </a:solidFill>
            <a:ln w="9525">
              <a:solidFill>
                <a:srgbClr val="000000"/>
              </a:solidFill>
              <a:round/>
              <a:headEnd/>
              <a:tailEnd/>
            </a:ln>
          </p:spPr>
          <p:txBody>
            <a:bodyPr/>
            <a:lstStyle/>
            <a:p>
              <a:pPr algn="ctr"/>
              <a:r>
                <a:rPr lang="en-US" sz="2400" b="1" dirty="0">
                  <a:solidFill>
                    <a:schemeClr val="bg1"/>
                  </a:solidFill>
                  <a:latin typeface="Baskerville Old Face" pitchFamily="18" charset="0"/>
                </a:rPr>
                <a:t>Argument</a:t>
              </a:r>
              <a:r>
                <a:rPr lang="en-US" sz="2400" b="1" dirty="0">
                  <a:latin typeface="Baskerville Old Face" pitchFamily="18" charset="0"/>
                </a:rPr>
                <a:t> </a:t>
              </a:r>
              <a:r>
                <a:rPr lang="en-US" sz="2400" b="1" dirty="0">
                  <a:solidFill>
                    <a:schemeClr val="bg1"/>
                  </a:solidFill>
                  <a:latin typeface="Baskerville Old Face" pitchFamily="18" charset="0"/>
                </a:rPr>
                <a:t>(Message)</a:t>
              </a:r>
            </a:p>
          </p:txBody>
        </p:sp>
        <p:sp>
          <p:nvSpPr>
            <p:cNvPr id="12295" name="Oval 6"/>
            <p:cNvSpPr>
              <a:spLocks noChangeArrowheads="1"/>
            </p:cNvSpPr>
            <p:nvPr/>
          </p:nvSpPr>
          <p:spPr bwMode="auto">
            <a:xfrm>
              <a:off x="3660" y="3234"/>
              <a:ext cx="1116" cy="558"/>
            </a:xfrm>
            <a:prstGeom prst="ellipse">
              <a:avLst/>
            </a:prstGeom>
            <a:solidFill>
              <a:srgbClr val="D8EBB3"/>
            </a:solidFill>
            <a:ln w="9525">
              <a:solidFill>
                <a:srgbClr val="000000"/>
              </a:solidFill>
              <a:round/>
              <a:headEnd/>
              <a:tailEnd/>
            </a:ln>
          </p:spPr>
          <p:txBody>
            <a:bodyPr/>
            <a:lstStyle/>
            <a:p>
              <a:r>
                <a:rPr lang="en-US" sz="2800" b="1" dirty="0">
                  <a:solidFill>
                    <a:schemeClr val="bg1"/>
                  </a:solidFill>
                  <a:latin typeface="Baskerville Old Face" pitchFamily="18" charset="0"/>
                </a:rPr>
                <a:t> Audience</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bwMode="auto">
          <a:xfrm>
            <a:off x="457200" y="268288"/>
            <a:ext cx="8229600" cy="1484312"/>
          </a:xfrm>
          <a:noFill/>
        </p:spPr>
        <p:txBody>
          <a:bodyPr wrap="square" lIns="91440" tIns="45720" rIns="91440" bIns="45720" numCol="1" anchorCtr="0" compatLnSpc="1">
            <a:prstTxWarp prst="textNoShape">
              <a:avLst/>
            </a:prstTxWarp>
            <a:normAutofit fontScale="90000"/>
          </a:bodyPr>
          <a:lstStyle/>
          <a:p>
            <a:r>
              <a:rPr lang="en-US" sz="3500" b="1" dirty="0" smtClean="0">
                <a:ln>
                  <a:noFill/>
                </a:ln>
                <a:solidFill>
                  <a:srgbClr val="FFFFFF"/>
                </a:solidFill>
                <a:effectLst/>
                <a:latin typeface="Goudy Old Style" pitchFamily="18" charset="0"/>
              </a:rPr>
              <a:t>Language has the power to motivate, to change, to dispel, and to create.</a:t>
            </a:r>
            <a:br>
              <a:rPr lang="en-US" sz="3500" b="1" dirty="0" smtClean="0">
                <a:ln>
                  <a:noFill/>
                </a:ln>
                <a:solidFill>
                  <a:srgbClr val="FFFFFF"/>
                </a:solidFill>
                <a:effectLst/>
                <a:latin typeface="Goudy Old Style" pitchFamily="18" charset="0"/>
              </a:rPr>
            </a:br>
            <a:endParaRPr lang="en-US" sz="3500" b="1" dirty="0" smtClean="0">
              <a:ln>
                <a:noFill/>
              </a:ln>
              <a:solidFill>
                <a:srgbClr val="FFFFFF"/>
              </a:solidFill>
              <a:effectLst/>
              <a:latin typeface="Goudy Old Style" pitchFamily="18" charset="0"/>
            </a:endParaRPr>
          </a:p>
        </p:txBody>
      </p:sp>
      <p:sp>
        <p:nvSpPr>
          <p:cNvPr id="29699" name="Rectangle 3"/>
          <p:cNvSpPr>
            <a:spLocks noGrp="1"/>
          </p:cNvSpPr>
          <p:nvPr>
            <p:ph type="body" idx="4294967295"/>
          </p:nvPr>
        </p:nvSpPr>
        <p:spPr>
          <a:xfrm>
            <a:off x="457200" y="1524000"/>
            <a:ext cx="8229600" cy="5334000"/>
          </a:xfrm>
        </p:spPr>
        <p:txBody>
          <a:bodyPr/>
          <a:lstStyle/>
          <a:p>
            <a:pPr>
              <a:spcBef>
                <a:spcPts val="700"/>
              </a:spcBef>
              <a:buClr>
                <a:srgbClr val="336666"/>
              </a:buClr>
              <a:buSzPct val="70000"/>
              <a:buFont typeface="Wingdings" pitchFamily="2" charset="2"/>
              <a:buChar char=""/>
            </a:pPr>
            <a:r>
              <a:rPr lang="en-US" sz="3600" i="1" dirty="0" smtClean="0">
                <a:latin typeface="Baskerville Old Face" pitchFamily="18" charset="0"/>
              </a:rPr>
              <a:t>Persuasion</a:t>
            </a:r>
            <a:r>
              <a:rPr lang="en-US" sz="3600" dirty="0" smtClean="0">
                <a:latin typeface="Baskerville Old Face" pitchFamily="18" charset="0"/>
              </a:rPr>
              <a:t> surrounds us, creating a real-world Matrix:</a:t>
            </a:r>
          </a:p>
          <a:p>
            <a:pPr lvl="1">
              <a:spcBef>
                <a:spcPts val="500"/>
              </a:spcBef>
              <a:buClr>
                <a:srgbClr val="99CCCC"/>
              </a:buClr>
              <a:buSzPct val="75000"/>
              <a:buFont typeface="Wingdings" pitchFamily="2" charset="2"/>
              <a:buChar char=""/>
            </a:pPr>
            <a:r>
              <a:rPr lang="en-US" sz="2400" dirty="0" smtClean="0">
                <a:latin typeface="Baskerville Old Face" pitchFamily="18" charset="0"/>
              </a:rPr>
              <a:t>Political labeling</a:t>
            </a:r>
          </a:p>
          <a:p>
            <a:pPr lvl="1">
              <a:spcBef>
                <a:spcPts val="500"/>
              </a:spcBef>
              <a:buClr>
                <a:srgbClr val="99CCCC"/>
              </a:buClr>
              <a:buSzPct val="75000"/>
              <a:buFont typeface="Wingdings" pitchFamily="2" charset="2"/>
              <a:buChar char=""/>
            </a:pPr>
            <a:r>
              <a:rPr lang="en-US" sz="2400" dirty="0" smtClean="0">
                <a:latin typeface="Baskerville Old Face" pitchFamily="18" charset="0"/>
              </a:rPr>
              <a:t>Advertising</a:t>
            </a:r>
          </a:p>
          <a:p>
            <a:pPr lvl="1">
              <a:spcBef>
                <a:spcPts val="500"/>
              </a:spcBef>
              <a:buClr>
                <a:srgbClr val="99CCCC"/>
              </a:buClr>
              <a:buSzPct val="75000"/>
              <a:buFont typeface="Wingdings" pitchFamily="2" charset="2"/>
              <a:buChar char=""/>
            </a:pPr>
            <a:r>
              <a:rPr lang="en-US" sz="2400" dirty="0" smtClean="0">
                <a:latin typeface="Baskerville Old Face" pitchFamily="18" charset="0"/>
              </a:rPr>
              <a:t>News channels</a:t>
            </a:r>
          </a:p>
          <a:p>
            <a:pPr lvl="1">
              <a:spcBef>
                <a:spcPts val="500"/>
              </a:spcBef>
              <a:buClr>
                <a:srgbClr val="99CCCC"/>
              </a:buClr>
              <a:buSzPct val="75000"/>
              <a:buFont typeface="Wingdings" pitchFamily="2" charset="2"/>
              <a:buChar char=""/>
            </a:pPr>
            <a:r>
              <a:rPr lang="en-US" sz="2400" dirty="0" smtClean="0">
                <a:latin typeface="Baskerville Old Face" pitchFamily="18" charset="0"/>
              </a:rPr>
              <a:t>Relationships</a:t>
            </a:r>
          </a:p>
          <a:p>
            <a:pPr>
              <a:spcBef>
                <a:spcPts val="700"/>
              </a:spcBef>
              <a:buClr>
                <a:srgbClr val="336666"/>
              </a:buClr>
              <a:buSzPct val="70000"/>
              <a:buFont typeface="Wingdings" pitchFamily="2" charset="2"/>
              <a:buChar char=""/>
            </a:pPr>
            <a:r>
              <a:rPr lang="en-US" sz="3600" dirty="0" smtClean="0">
                <a:latin typeface="Baskerville Old Face" pitchFamily="18" charset="0"/>
              </a:rPr>
              <a:t>Most academic writing is </a:t>
            </a:r>
            <a:r>
              <a:rPr lang="en-US" sz="3600" i="1" dirty="0" smtClean="0">
                <a:latin typeface="Baskerville Old Face" pitchFamily="18" charset="0"/>
              </a:rPr>
              <a:t>argument</a:t>
            </a:r>
            <a:r>
              <a:rPr lang="en-US" sz="3600" dirty="0" smtClean="0">
                <a:latin typeface="Baskerville Old Face" pitchFamily="18" charset="0"/>
              </a:rPr>
              <a:t>.</a:t>
            </a:r>
          </a:p>
          <a:p>
            <a:pPr>
              <a:spcBef>
                <a:spcPts val="700"/>
              </a:spcBef>
              <a:buClr>
                <a:srgbClr val="336666"/>
              </a:buClr>
              <a:buSzPct val="70000"/>
              <a:buFont typeface="Wingdings" pitchFamily="2" charset="2"/>
              <a:buChar char=""/>
            </a:pPr>
            <a:r>
              <a:rPr lang="en-US" sz="3600" dirty="0" smtClean="0">
                <a:latin typeface="Baskerville Old Face" pitchFamily="18" charset="0"/>
              </a:rPr>
              <a:t>Rhetoric is argument’s decoder.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799306"/>
          </a:xfrm>
        </p:spPr>
        <p:txBody>
          <a:bodyPr>
            <a:noAutofit/>
          </a:bodyPr>
          <a:lstStyle/>
          <a:p>
            <a:pPr algn="ctr" fontAlgn="auto">
              <a:spcAft>
                <a:spcPts val="0"/>
              </a:spcAft>
              <a:defRPr/>
            </a:pP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Persuasion vs. Argument</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10243" name="Content Placeholder 4"/>
          <p:cNvSpPr>
            <a:spLocks noGrp="1"/>
          </p:cNvSpPr>
          <p:nvPr>
            <p:ph sz="half" idx="1"/>
          </p:nvPr>
        </p:nvSpPr>
        <p:spPr>
          <a:xfrm>
            <a:off x="457200" y="1219200"/>
            <a:ext cx="4038600" cy="5029200"/>
          </a:xfrm>
        </p:spPr>
        <p:txBody>
          <a:bodyPr/>
          <a:lstStyle/>
          <a:p>
            <a:r>
              <a:rPr lang="en-US" sz="3200" i="1" dirty="0" smtClean="0">
                <a:latin typeface="Baskerville Old Face" pitchFamily="18" charset="0"/>
              </a:rPr>
              <a:t>Persuasion</a:t>
            </a:r>
            <a:r>
              <a:rPr lang="en-US" sz="3200" dirty="0" smtClean="0">
                <a:latin typeface="Baskerville Old Face" pitchFamily="18" charset="0"/>
              </a:rPr>
              <a:t>  is a broad term used to describe tactics designed to move people to a position, a belief, or a course of action. Its tactics are usually mercenary: whatever wins, wins.</a:t>
            </a:r>
          </a:p>
          <a:p>
            <a:endParaRPr lang="en-US" dirty="0" smtClean="0">
              <a:latin typeface="Baskerville Old Face" pitchFamily="18" charset="0"/>
            </a:endParaRPr>
          </a:p>
        </p:txBody>
      </p:sp>
      <p:sp>
        <p:nvSpPr>
          <p:cNvPr id="10244" name="Content Placeholder 5"/>
          <p:cNvSpPr>
            <a:spLocks noGrp="1"/>
          </p:cNvSpPr>
          <p:nvPr>
            <p:ph sz="half" idx="2"/>
          </p:nvPr>
        </p:nvSpPr>
        <p:spPr>
          <a:xfrm>
            <a:off x="4648200" y="1219200"/>
            <a:ext cx="4038600" cy="5029200"/>
          </a:xfrm>
        </p:spPr>
        <p:txBody>
          <a:bodyPr/>
          <a:lstStyle/>
          <a:p>
            <a:r>
              <a:rPr lang="en-US" sz="3200" dirty="0" smtClean="0">
                <a:latin typeface="Baskerville Old Face" pitchFamily="18" charset="0"/>
              </a:rPr>
              <a:t>A</a:t>
            </a:r>
            <a:r>
              <a:rPr lang="en-US" sz="3200" i="1" dirty="0" smtClean="0">
                <a:latin typeface="Baskerville Old Face" pitchFamily="18" charset="0"/>
              </a:rPr>
              <a:t>rgument</a:t>
            </a:r>
            <a:r>
              <a:rPr lang="en-US" sz="3200" dirty="0" smtClean="0">
                <a:latin typeface="Baskerville Old Face" pitchFamily="18" charset="0"/>
              </a:rPr>
              <a:t>  is a term used to describe a claim that is  constructed and supported according to the specific conventions of the academic discipline in which it is presented.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p:cNvSpPr>
          <p:nvPr>
            <p:ph type="title" idx="4294967295"/>
          </p:nvPr>
        </p:nvSpPr>
        <p:spPr bwMode="auto">
          <a:xfrm>
            <a:off x="457200" y="268288"/>
            <a:ext cx="8229600" cy="646112"/>
          </a:xfrm>
          <a:noFill/>
        </p:spPr>
        <p:txBody>
          <a:bodyPr wrap="square" lIns="91440" tIns="45720" rIns="91440" bIns="45720" numCol="1" anchorCtr="0" compatLnSpc="1">
            <a:prstTxWarp prst="textNoShape">
              <a:avLst/>
            </a:prstTxWarp>
            <a:normAutofit fontScale="90000"/>
          </a:bodyPr>
          <a:lstStyle/>
          <a:p>
            <a:r>
              <a:rPr lang="en-US" sz="4400" b="1" u="sng" dirty="0" smtClean="0">
                <a:ln>
                  <a:noFill/>
                </a:ln>
                <a:solidFill>
                  <a:srgbClr val="FFFFFF"/>
                </a:solidFill>
                <a:effectLst/>
                <a:latin typeface="Baskerville Old Face" pitchFamily="18" charset="0"/>
              </a:rPr>
              <a:t>Persuasion</a:t>
            </a:r>
            <a:r>
              <a:rPr lang="en-US" sz="4400" dirty="0" smtClean="0">
                <a:ln>
                  <a:noFill/>
                </a:ln>
                <a:solidFill>
                  <a:srgbClr val="FFFFFF"/>
                </a:solidFill>
                <a:effectLst/>
                <a:latin typeface="Baskerville Old Face" pitchFamily="18" charset="0"/>
              </a:rPr>
              <a:t>              </a:t>
            </a:r>
            <a:r>
              <a:rPr lang="en-US" sz="4400" b="1" u="sng" dirty="0" smtClean="0">
                <a:ln>
                  <a:noFill/>
                </a:ln>
                <a:solidFill>
                  <a:srgbClr val="FFFFFF"/>
                </a:solidFill>
                <a:effectLst/>
                <a:latin typeface="Baskerville Old Face" pitchFamily="18" charset="0"/>
              </a:rPr>
              <a:t>Argument</a:t>
            </a:r>
          </a:p>
        </p:txBody>
      </p:sp>
      <p:sp>
        <p:nvSpPr>
          <p:cNvPr id="38917" name="Rectangle 5"/>
          <p:cNvSpPr>
            <a:spLocks noGrp="1"/>
          </p:cNvSpPr>
          <p:nvPr>
            <p:ph type="body" sz="half" idx="4294967295"/>
          </p:nvPr>
        </p:nvSpPr>
        <p:spPr>
          <a:xfrm>
            <a:off x="457200" y="914400"/>
            <a:ext cx="4038600" cy="5791200"/>
          </a:xfrm>
        </p:spPr>
        <p:txBody>
          <a:bodyPr/>
          <a:lstStyle/>
          <a:p>
            <a:pPr>
              <a:lnSpc>
                <a:spcPct val="90000"/>
              </a:lnSpc>
            </a:pPr>
            <a:r>
              <a:rPr lang="en-US" sz="2400" dirty="0" smtClean="0">
                <a:latin typeface="Baskerville Old Face" pitchFamily="18" charset="0"/>
              </a:rPr>
              <a:t>Show of “playing” an audience, often with scare tactics</a:t>
            </a:r>
          </a:p>
          <a:p>
            <a:pPr>
              <a:lnSpc>
                <a:spcPct val="90000"/>
              </a:lnSpc>
            </a:pPr>
            <a:endParaRPr lang="en-US" sz="2400" dirty="0" smtClean="0">
              <a:latin typeface="Baskerville Old Face" pitchFamily="18" charset="0"/>
            </a:endParaRPr>
          </a:p>
          <a:p>
            <a:pPr>
              <a:lnSpc>
                <a:spcPct val="90000"/>
              </a:lnSpc>
            </a:pPr>
            <a:r>
              <a:rPr lang="en-US" sz="2400" dirty="0" smtClean="0">
                <a:latin typeface="Baskerville Old Face" pitchFamily="18" charset="0"/>
              </a:rPr>
              <a:t>Children do this</a:t>
            </a:r>
          </a:p>
          <a:p>
            <a:pPr>
              <a:lnSpc>
                <a:spcPct val="90000"/>
              </a:lnSpc>
            </a:pPr>
            <a:endParaRPr lang="en-US" sz="2400" dirty="0" smtClean="0">
              <a:latin typeface="Baskerville Old Face" pitchFamily="18" charset="0"/>
            </a:endParaRPr>
          </a:p>
          <a:p>
            <a:pPr>
              <a:lnSpc>
                <a:spcPct val="90000"/>
              </a:lnSpc>
            </a:pPr>
            <a:r>
              <a:rPr lang="en-US" sz="2400" dirty="0" smtClean="0">
                <a:latin typeface="Baskerville Old Face" pitchFamily="18" charset="0"/>
              </a:rPr>
              <a:t>Elementary and ineffective in academic settings</a:t>
            </a:r>
            <a:endParaRPr lang="en-US" sz="2400" dirty="0" smtClean="0">
              <a:latin typeface="Baskerville Old Face" pitchFamily="18" charset="0"/>
            </a:endParaRPr>
          </a:p>
          <a:p>
            <a:pPr>
              <a:lnSpc>
                <a:spcPct val="90000"/>
              </a:lnSpc>
            </a:pPr>
            <a:endParaRPr lang="en-US" sz="2400" dirty="0" smtClean="0">
              <a:latin typeface="Baskerville Old Face" pitchFamily="18" charset="0"/>
            </a:endParaRPr>
          </a:p>
          <a:p>
            <a:pPr>
              <a:lnSpc>
                <a:spcPct val="90000"/>
              </a:lnSpc>
            </a:pPr>
            <a:r>
              <a:rPr lang="en-US" sz="2400" dirty="0" smtClean="0">
                <a:latin typeface="Baskerville Old Face" pitchFamily="18" charset="0"/>
              </a:rPr>
              <a:t>Implies a “benefit of the doubt” reaction from an audience</a:t>
            </a:r>
          </a:p>
          <a:p>
            <a:pPr>
              <a:lnSpc>
                <a:spcPct val="90000"/>
              </a:lnSpc>
            </a:pPr>
            <a:endParaRPr lang="en-US" sz="2400" dirty="0" smtClean="0">
              <a:latin typeface="Baskerville Old Face" pitchFamily="18" charset="0"/>
            </a:endParaRPr>
          </a:p>
          <a:p>
            <a:pPr>
              <a:lnSpc>
                <a:spcPct val="90000"/>
              </a:lnSpc>
            </a:pPr>
            <a:r>
              <a:rPr lang="en-US" sz="2400" dirty="0" smtClean="0">
                <a:latin typeface="Baskerville Old Face" pitchFamily="18" charset="0"/>
              </a:rPr>
              <a:t>An excuse</a:t>
            </a:r>
          </a:p>
        </p:txBody>
      </p:sp>
      <p:sp>
        <p:nvSpPr>
          <p:cNvPr id="38918" name="Rectangle 6"/>
          <p:cNvSpPr>
            <a:spLocks noGrp="1"/>
          </p:cNvSpPr>
          <p:nvPr>
            <p:ph type="body" sz="half" idx="4294967295"/>
          </p:nvPr>
        </p:nvSpPr>
        <p:spPr>
          <a:xfrm>
            <a:off x="4648200" y="914400"/>
            <a:ext cx="4038600" cy="5791200"/>
          </a:xfrm>
        </p:spPr>
        <p:txBody>
          <a:bodyPr/>
          <a:lstStyle/>
          <a:p>
            <a:r>
              <a:rPr lang="en-US" sz="2400" dirty="0" smtClean="0">
                <a:latin typeface="Baskerville Old Face" pitchFamily="18" charset="0"/>
              </a:rPr>
              <a:t>Show of artful intelligence</a:t>
            </a:r>
          </a:p>
          <a:p>
            <a:endParaRPr lang="en-US" sz="2400" dirty="0" smtClean="0">
              <a:latin typeface="Baskerville Old Face" pitchFamily="18" charset="0"/>
            </a:endParaRPr>
          </a:p>
          <a:p>
            <a:endParaRPr lang="en-US" sz="2400" dirty="0" smtClean="0">
              <a:latin typeface="Baskerville Old Face" pitchFamily="18" charset="0"/>
            </a:endParaRPr>
          </a:p>
          <a:p>
            <a:r>
              <a:rPr lang="en-US" sz="2400" dirty="0" smtClean="0">
                <a:latin typeface="Baskerville Old Face" pitchFamily="18" charset="0"/>
              </a:rPr>
              <a:t>This is for the big kids </a:t>
            </a:r>
          </a:p>
          <a:p>
            <a:endParaRPr lang="en-US" sz="2800" dirty="0" smtClean="0">
              <a:latin typeface="Baskerville Old Face" pitchFamily="18" charset="0"/>
            </a:endParaRPr>
          </a:p>
          <a:p>
            <a:r>
              <a:rPr lang="en-US" sz="2400" dirty="0" smtClean="0">
                <a:latin typeface="Baskerville Old Face" pitchFamily="18" charset="0"/>
              </a:rPr>
              <a:t>Well founded and respected</a:t>
            </a:r>
          </a:p>
          <a:p>
            <a:endParaRPr lang="en-US" sz="2400" dirty="0" smtClean="0">
              <a:latin typeface="Baskerville Old Face" pitchFamily="18" charset="0"/>
            </a:endParaRPr>
          </a:p>
          <a:p>
            <a:r>
              <a:rPr lang="en-US" sz="2400" dirty="0" smtClean="0">
                <a:latin typeface="Baskerville Old Face" pitchFamily="18" charset="0"/>
              </a:rPr>
              <a:t>Will minimize or eliminate doubt due to factual support</a:t>
            </a:r>
          </a:p>
          <a:p>
            <a:endParaRPr lang="en-US" sz="2400" dirty="0" smtClean="0">
              <a:latin typeface="Baskerville Old Face" pitchFamily="18" charset="0"/>
            </a:endParaRPr>
          </a:p>
          <a:p>
            <a:r>
              <a:rPr lang="en-US" sz="2400" dirty="0" smtClean="0">
                <a:latin typeface="Baskerville Old Face" pitchFamily="18" charset="0"/>
              </a:rPr>
              <a:t>A reason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67494"/>
            <a:ext cx="8229600" cy="951706"/>
          </a:xfrm>
        </p:spPr>
        <p:txBody>
          <a:bodyPr/>
          <a:lstStyle/>
          <a:p>
            <a:pPr algn="just" fontAlgn="auto">
              <a:spcAft>
                <a:spcPts val="0"/>
              </a:spcAft>
              <a:defRPr/>
            </a:pPr>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Persuasion</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Argument</a:t>
            </a:r>
            <a:endParaRPr lang="en-US"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endParaRPr>
          </a:p>
        </p:txBody>
      </p:sp>
      <p:sp>
        <p:nvSpPr>
          <p:cNvPr id="6" name="Content Placeholder 5"/>
          <p:cNvSpPr>
            <a:spLocks noGrp="1"/>
          </p:cNvSpPr>
          <p:nvPr>
            <p:ph sz="half" idx="1"/>
          </p:nvPr>
        </p:nvSpPr>
        <p:spPr>
          <a:xfrm>
            <a:off x="152400" y="1219200"/>
            <a:ext cx="4343400" cy="5334000"/>
          </a:xfrm>
        </p:spPr>
        <p:txBody>
          <a:bodyPr>
            <a:normAutofit/>
          </a:bodyPr>
          <a:lstStyle/>
          <a:p>
            <a:pPr>
              <a:lnSpc>
                <a:spcPct val="80000"/>
              </a:lnSpc>
            </a:pPr>
            <a:r>
              <a:rPr lang="en-US" sz="2800" dirty="0" smtClean="0">
                <a:latin typeface="Baskerville Old Face" pitchFamily="18" charset="0"/>
              </a:rPr>
              <a:t>Claim or Position (one that has multiple sides)</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Rationale can be emotionally based or based on fallacy**</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True evidence is not necessary (ex: “Please?”)</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Structure and style </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Sources are not necessary</a:t>
            </a:r>
          </a:p>
          <a:p>
            <a:pPr>
              <a:lnSpc>
                <a:spcPct val="80000"/>
              </a:lnSpc>
            </a:pPr>
            <a:endParaRPr lang="en-US" sz="2800" b="1" dirty="0" smtClean="0">
              <a:latin typeface="Baskerville Old Face" pitchFamily="18" charset="0"/>
            </a:endParaRPr>
          </a:p>
          <a:p>
            <a:pPr>
              <a:lnSpc>
                <a:spcPct val="80000"/>
              </a:lnSpc>
            </a:pPr>
            <a:endParaRPr lang="en-US" sz="2400" dirty="0" smtClean="0"/>
          </a:p>
        </p:txBody>
      </p:sp>
      <p:sp>
        <p:nvSpPr>
          <p:cNvPr id="7" name="Content Placeholder 6"/>
          <p:cNvSpPr>
            <a:spLocks noGrp="1"/>
          </p:cNvSpPr>
          <p:nvPr>
            <p:ph sz="half" idx="2"/>
          </p:nvPr>
        </p:nvSpPr>
        <p:spPr>
          <a:xfrm>
            <a:off x="4648200" y="1143000"/>
            <a:ext cx="4343400" cy="5486400"/>
          </a:xfrm>
        </p:spPr>
        <p:txBody>
          <a:bodyPr>
            <a:normAutofit/>
          </a:bodyPr>
          <a:lstStyle/>
          <a:p>
            <a:pPr>
              <a:lnSpc>
                <a:spcPct val="80000"/>
              </a:lnSpc>
            </a:pPr>
            <a:r>
              <a:rPr lang="en-US" sz="2800" dirty="0" smtClean="0">
                <a:latin typeface="Baskerville Old Face" pitchFamily="18" charset="0"/>
              </a:rPr>
              <a:t>Claim or Position (one that has multiple sides)</a:t>
            </a:r>
          </a:p>
          <a:p>
            <a:pPr>
              <a:lnSpc>
                <a:spcPct val="80000"/>
              </a:lnSpc>
              <a:buFont typeface="Wingdings 2" pitchFamily="18" charset="2"/>
              <a:buNone/>
            </a:pPr>
            <a:endParaRPr lang="en-US" sz="2800" dirty="0" smtClean="0">
              <a:latin typeface="Baskerville Old Face" pitchFamily="18" charset="0"/>
            </a:endParaRPr>
          </a:p>
          <a:p>
            <a:pPr>
              <a:lnSpc>
                <a:spcPct val="80000"/>
              </a:lnSpc>
            </a:pPr>
            <a:r>
              <a:rPr lang="en-US" sz="2800" dirty="0" smtClean="0">
                <a:latin typeface="Baskerville Old Face" pitchFamily="18" charset="0"/>
              </a:rPr>
              <a:t>Logical rationale (based in </a:t>
            </a:r>
            <a:r>
              <a:rPr lang="en-US" sz="2800" u="sng" dirty="0" smtClean="0">
                <a:latin typeface="Baskerville Old Face" pitchFamily="18" charset="0"/>
              </a:rPr>
              <a:t>fact</a:t>
            </a:r>
            <a:r>
              <a:rPr lang="en-US" sz="2800" dirty="0" smtClean="0">
                <a:latin typeface="Baskerville Old Face" pitchFamily="18" charset="0"/>
              </a:rPr>
              <a:t>**, i.e., what can be demonstrated)</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Organization of reliable and valid evidence is key.</a:t>
            </a:r>
          </a:p>
          <a:p>
            <a:pPr>
              <a:lnSpc>
                <a:spcPct val="80000"/>
              </a:lnSpc>
            </a:pPr>
            <a:endParaRPr lang="en-US" sz="2800" dirty="0" smtClean="0">
              <a:latin typeface="Baskerville Old Face" pitchFamily="18" charset="0"/>
            </a:endParaRPr>
          </a:p>
          <a:p>
            <a:pPr>
              <a:lnSpc>
                <a:spcPct val="80000"/>
              </a:lnSpc>
            </a:pPr>
            <a:r>
              <a:rPr lang="en-US" sz="2800" dirty="0" smtClean="0">
                <a:latin typeface="Baskerville Old Face" pitchFamily="18" charset="0"/>
              </a:rPr>
              <a:t>Structure and style </a:t>
            </a:r>
          </a:p>
          <a:p>
            <a:pPr>
              <a:lnSpc>
                <a:spcPct val="80000"/>
              </a:lnSpc>
              <a:buNone/>
            </a:pPr>
            <a:endParaRPr lang="en-US" sz="2800" dirty="0" smtClean="0">
              <a:latin typeface="Baskerville Old Face" pitchFamily="18" charset="0"/>
            </a:endParaRPr>
          </a:p>
          <a:p>
            <a:pPr>
              <a:lnSpc>
                <a:spcPct val="80000"/>
              </a:lnSpc>
            </a:pPr>
            <a:r>
              <a:rPr lang="en-US" sz="2800" dirty="0" smtClean="0">
                <a:latin typeface="Baskerville Old Face" pitchFamily="18" charset="0"/>
              </a:rPr>
              <a:t>Cites its sources</a:t>
            </a:r>
          </a:p>
          <a:p>
            <a:pPr>
              <a:lnSpc>
                <a:spcPct val="80000"/>
              </a:lnSpc>
              <a:buFont typeface="Wingdings 2" pitchFamily="18" charset="2"/>
              <a:buNone/>
            </a:pPr>
            <a:endParaRPr lang="en-US" sz="2800" b="1" dirty="0" smtClean="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457200" y="0"/>
            <a:ext cx="8229600" cy="1066800"/>
          </a:xfrm>
        </p:spPr>
        <p:txBody>
          <a:bodyPr wrap="square" lIns="91440" tIns="45720" rIns="91440" bIns="45720" numCol="1" anchorCtr="0" compatLnSpc="1">
            <a:prstTxWarp prst="textNoShape">
              <a:avLst/>
            </a:prstTxWarp>
            <a:normAutofit fontScale="90000"/>
          </a:bodyPr>
          <a:lstStyle/>
          <a:p>
            <a:pPr algn="ctr"/>
            <a:r>
              <a:rPr lang="en-US" sz="4400" b="1" dirty="0" smtClean="0">
                <a:ln>
                  <a:noFill/>
                </a:ln>
                <a:solidFill>
                  <a:srgbClr val="FFFFFF"/>
                </a:solidFill>
                <a:effectLst>
                  <a:outerShdw blurRad="38100" dist="38100" dir="2700000" algn="tl">
                    <a:srgbClr val="000000"/>
                  </a:outerShdw>
                </a:effectLst>
                <a:latin typeface="Baskerville Old Face" pitchFamily="18" charset="0"/>
              </a:rPr>
              <a:t>Ethos, Pathos, Logos</a:t>
            </a:r>
            <a:r>
              <a:rPr lang="en-US" sz="2400" dirty="0" smtClean="0">
                <a:ln>
                  <a:noFill/>
                </a:ln>
                <a:solidFill>
                  <a:srgbClr val="FFFFFF"/>
                </a:solidFill>
                <a:effectLst>
                  <a:outerShdw blurRad="38100" dist="38100" dir="2700000" algn="tl">
                    <a:srgbClr val="000000"/>
                  </a:outerShdw>
                </a:effectLst>
                <a:latin typeface="Baskerville Old Face" pitchFamily="18" charset="0"/>
              </a:rPr>
              <a:t> </a:t>
            </a:r>
            <a:br>
              <a:rPr lang="en-US" sz="2400" dirty="0" smtClean="0">
                <a:ln>
                  <a:noFill/>
                </a:ln>
                <a:solidFill>
                  <a:srgbClr val="FFFFFF"/>
                </a:solidFill>
                <a:effectLst>
                  <a:outerShdw blurRad="38100" dist="38100" dir="2700000" algn="tl">
                    <a:srgbClr val="000000"/>
                  </a:outerShdw>
                </a:effectLst>
                <a:latin typeface="Baskerville Old Face" pitchFamily="18" charset="0"/>
              </a:rPr>
            </a:br>
            <a:r>
              <a:rPr lang="en-US" sz="2400" dirty="0" smtClean="0">
                <a:ln>
                  <a:noFill/>
                </a:ln>
                <a:solidFill>
                  <a:srgbClr val="FFFFFF"/>
                </a:solidFill>
                <a:effectLst>
                  <a:outerShdw blurRad="38100" dist="38100" dir="2700000" algn="tl">
                    <a:srgbClr val="000000"/>
                  </a:outerShdw>
                </a:effectLst>
                <a:latin typeface="Baskerville Old Face" pitchFamily="18" charset="0"/>
              </a:rPr>
              <a:t>(and why we don’t focus on them)</a:t>
            </a:r>
          </a:p>
        </p:txBody>
      </p:sp>
      <p:sp>
        <p:nvSpPr>
          <p:cNvPr id="13315" name="Content Placeholder 2"/>
          <p:cNvSpPr>
            <a:spLocks noGrp="1"/>
          </p:cNvSpPr>
          <p:nvPr>
            <p:ph idx="1"/>
          </p:nvPr>
        </p:nvSpPr>
        <p:spPr>
          <a:xfrm>
            <a:off x="457200" y="1066800"/>
            <a:ext cx="8229600" cy="5562600"/>
          </a:xfrm>
        </p:spPr>
        <p:txBody>
          <a:bodyPr/>
          <a:lstStyle/>
          <a:p>
            <a:r>
              <a:rPr lang="en-US" dirty="0" smtClean="0">
                <a:latin typeface="Baskerville Old Face" pitchFamily="18" charset="0"/>
              </a:rPr>
              <a:t>Ethos- appeal based on credibility of a speaker</a:t>
            </a:r>
          </a:p>
          <a:p>
            <a:r>
              <a:rPr lang="en-US" dirty="0" smtClean="0">
                <a:latin typeface="Baskerville Old Face" pitchFamily="18" charset="0"/>
              </a:rPr>
              <a:t>Pathos- appeal based on </a:t>
            </a:r>
            <a:r>
              <a:rPr lang="en-US" i="1" dirty="0" smtClean="0">
                <a:latin typeface="Baskerville Old Face" pitchFamily="18" charset="0"/>
              </a:rPr>
              <a:t>any</a:t>
            </a:r>
            <a:r>
              <a:rPr lang="en-US" dirty="0" smtClean="0">
                <a:latin typeface="Baskerville Old Face" pitchFamily="18" charset="0"/>
              </a:rPr>
              <a:t> emotion</a:t>
            </a:r>
          </a:p>
          <a:p>
            <a:r>
              <a:rPr lang="en-US" dirty="0" smtClean="0">
                <a:latin typeface="Baskerville Old Face" pitchFamily="18" charset="0"/>
              </a:rPr>
              <a:t>Logos- appeal based on facts and logic</a:t>
            </a:r>
          </a:p>
          <a:p>
            <a:pPr>
              <a:buFont typeface="Wingdings 2" pitchFamily="18" charset="2"/>
              <a:buNone/>
            </a:pPr>
            <a:endParaRPr lang="en-US" dirty="0" smtClean="0">
              <a:latin typeface="Baskerville Old Face" pitchFamily="18" charset="0"/>
            </a:endParaRPr>
          </a:p>
          <a:p>
            <a:r>
              <a:rPr lang="en-US" sz="3600" b="1" dirty="0" smtClean="0">
                <a:latin typeface="Baskerville Old Face" pitchFamily="18" charset="0"/>
              </a:rPr>
              <a:t>Why don’t we focus on these terms?</a:t>
            </a:r>
          </a:p>
          <a:p>
            <a:pPr marL="742950" lvl="1"/>
            <a:r>
              <a:rPr lang="en-US" sz="2800" dirty="0" smtClean="0">
                <a:latin typeface="Baskerville Old Face" pitchFamily="18" charset="0"/>
              </a:rPr>
              <a:t>Logos is the foundation for all argument, even  pathetic and ethical appeals. </a:t>
            </a:r>
          </a:p>
          <a:p>
            <a:pPr marL="742950" lvl="1"/>
            <a:r>
              <a:rPr lang="en-US" sz="2800" dirty="0" smtClean="0">
                <a:latin typeface="Baskerville Old Face" pitchFamily="18" charset="0"/>
              </a:rPr>
              <a:t>If you start analyzing or constructing an argument and the </a:t>
            </a:r>
            <a:r>
              <a:rPr lang="en-US" sz="2800" i="1" dirty="0" smtClean="0">
                <a:latin typeface="Baskerville Old Face" pitchFamily="18" charset="0"/>
              </a:rPr>
              <a:t>strongest</a:t>
            </a:r>
            <a:r>
              <a:rPr lang="en-US" sz="2800" dirty="0" smtClean="0">
                <a:latin typeface="Baskerville Old Face" pitchFamily="18" charset="0"/>
              </a:rPr>
              <a:t>  elements of argument you find or use are some combination of these, you know you have found big trouble.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ln>
                  <a:noFill/>
                </a:ln>
                <a:solidFill>
                  <a:srgbClr val="FFFFFF"/>
                </a:solidFill>
                <a:effectLst>
                  <a:outerShdw blurRad="38100" dist="38100" dir="2700000" algn="tl">
                    <a:srgbClr val="000000"/>
                  </a:outerShdw>
                </a:effectLst>
                <a:latin typeface="Baskerville Old Face" pitchFamily="18" charset="0"/>
              </a:rPr>
              <a:t>Persona</a:t>
            </a:r>
            <a:r>
              <a:rPr lang="en-US" sz="4000" b="1" dirty="0" smtClean="0">
                <a:ln>
                  <a:noFill/>
                </a:ln>
                <a:solidFill>
                  <a:srgbClr val="FFFFFF"/>
                </a:solidFill>
                <a:effectLst>
                  <a:outerShdw blurRad="38100" dist="38100" dir="2700000" algn="tl">
                    <a:srgbClr val="000000"/>
                  </a:outerShdw>
                </a:effectLst>
                <a:latin typeface="Baskerville Old Face" pitchFamily="18" charset="0"/>
              </a:rPr>
              <a:t> </a:t>
            </a:r>
            <a:endParaRPr lang="en-US" dirty="0">
              <a:solidFill>
                <a:schemeClr val="tx1"/>
              </a:solidFill>
              <a:latin typeface="Times New Roman"/>
              <a:cs typeface="Times New Roman"/>
            </a:endParaRPr>
          </a:p>
        </p:txBody>
      </p:sp>
      <p:sp>
        <p:nvSpPr>
          <p:cNvPr id="3" name="Content Placeholder 2"/>
          <p:cNvSpPr>
            <a:spLocks noGrp="1"/>
          </p:cNvSpPr>
          <p:nvPr>
            <p:ph idx="1"/>
          </p:nvPr>
        </p:nvSpPr>
        <p:spPr/>
        <p:txBody>
          <a:bodyPr>
            <a:normAutofit fontScale="77500" lnSpcReduction="20000"/>
          </a:bodyPr>
          <a:lstStyle/>
          <a:p>
            <a:r>
              <a:rPr lang="en-US" sz="3600" i="1" dirty="0" smtClean="0">
                <a:solidFill>
                  <a:srgbClr val="FFFF00"/>
                </a:solidFill>
                <a:latin typeface="Times New Roman"/>
                <a:cs typeface="Times New Roman"/>
              </a:rPr>
              <a:t>Persona</a:t>
            </a:r>
            <a:r>
              <a:rPr lang="en-US" sz="3600" dirty="0" smtClean="0">
                <a:solidFill>
                  <a:srgbClr val="FFFF00"/>
                </a:solidFill>
                <a:latin typeface="Times New Roman"/>
                <a:cs typeface="Times New Roman"/>
              </a:rPr>
              <a:t> </a:t>
            </a:r>
            <a:r>
              <a:rPr lang="en-US" sz="3600" dirty="0" smtClean="0">
                <a:latin typeface="Times New Roman"/>
                <a:cs typeface="Times New Roman"/>
              </a:rPr>
              <a:t>is the aspect of an author’s personality that is revealed through language.</a:t>
            </a:r>
          </a:p>
          <a:p>
            <a:r>
              <a:rPr lang="en-US" sz="3600" dirty="0" smtClean="0">
                <a:latin typeface="Times New Roman"/>
                <a:cs typeface="Times New Roman"/>
              </a:rPr>
              <a:t>Rhetorical device</a:t>
            </a:r>
            <a:endParaRPr lang="en-US" sz="3600" dirty="0">
              <a:latin typeface="Times New Roman"/>
              <a:cs typeface="Times New Roman"/>
            </a:endParaRPr>
          </a:p>
          <a:p>
            <a:r>
              <a:rPr lang="en-US" sz="3600" dirty="0" smtClean="0">
                <a:latin typeface="Times New Roman"/>
                <a:cs typeface="Times New Roman"/>
              </a:rPr>
              <a:t>It is like </a:t>
            </a:r>
            <a:r>
              <a:rPr lang="en-US" sz="3600" i="1" dirty="0" smtClean="0">
                <a:solidFill>
                  <a:srgbClr val="FFFF00"/>
                </a:solidFill>
                <a:latin typeface="Times New Roman"/>
                <a:cs typeface="Times New Roman"/>
              </a:rPr>
              <a:t>voice</a:t>
            </a:r>
            <a:r>
              <a:rPr lang="en-US" sz="3600" dirty="0" smtClean="0">
                <a:latin typeface="Times New Roman"/>
                <a:cs typeface="Times New Roman"/>
              </a:rPr>
              <a:t>, except with persona, we attribute a “kind of person” to the way the reader – the audience – perceives the speaker.</a:t>
            </a:r>
          </a:p>
          <a:p>
            <a:r>
              <a:rPr lang="en-US" sz="3600" dirty="0" smtClean="0">
                <a:latin typeface="Times New Roman"/>
                <a:cs typeface="Times New Roman"/>
              </a:rPr>
              <a:t>More often than not, you’ll want to use an academic persona when writing formal essays.</a:t>
            </a:r>
          </a:p>
          <a:p>
            <a:pPr marL="0" indent="0">
              <a:buNone/>
            </a:pPr>
            <a:endParaRPr lang="en-US" sz="3600" dirty="0" smtClean="0">
              <a:latin typeface="Times New Roman"/>
              <a:cs typeface="Times New Roman"/>
            </a:endParaRPr>
          </a:p>
          <a:p>
            <a:r>
              <a:rPr lang="en-US" sz="3600" dirty="0" smtClean="0">
                <a:latin typeface="Times New Roman"/>
                <a:cs typeface="Times New Roman"/>
              </a:rPr>
              <a:t>When analyzing for </a:t>
            </a:r>
            <a:r>
              <a:rPr lang="en-US" sz="3600" i="1" dirty="0" smtClean="0">
                <a:solidFill>
                  <a:srgbClr val="FFFF00"/>
                </a:solidFill>
                <a:latin typeface="Times New Roman"/>
                <a:cs typeface="Times New Roman"/>
              </a:rPr>
              <a:t>persona</a:t>
            </a:r>
            <a:r>
              <a:rPr lang="en-US" sz="3600" dirty="0" smtClean="0">
                <a:latin typeface="Times New Roman"/>
                <a:cs typeface="Times New Roman"/>
              </a:rPr>
              <a:t>, ask yourself: “What kind of person do I imagine saying this?”</a:t>
            </a:r>
          </a:p>
          <a:p>
            <a:pPr marL="0" indent="0">
              <a:buNone/>
            </a:pPr>
            <a:endParaRPr lang="en-US" dirty="0"/>
          </a:p>
        </p:txBody>
      </p:sp>
    </p:spTree>
    <p:extLst>
      <p:ext uri="{BB962C8B-B14F-4D97-AF65-F5344CB8AC3E}">
        <p14:creationId xmlns:p14="http://schemas.microsoft.com/office/powerpoint/2010/main" val="2619445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4">
      <a:dk1>
        <a:sysClr val="windowText" lastClr="000000"/>
      </a:dk1>
      <a:lt1>
        <a:sysClr val="window" lastClr="FFFFFF"/>
      </a:lt1>
      <a:dk2>
        <a:srgbClr val="655156"/>
      </a:dk2>
      <a:lt2>
        <a:srgbClr val="EAEBDE"/>
      </a:lt2>
      <a:accent1>
        <a:srgbClr val="850E17"/>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1671</TotalTime>
  <Words>1618</Words>
  <Application>Microsoft Macintosh PowerPoint</Application>
  <PresentationFormat>On-screen Show (4:3)</PresentationFormat>
  <Paragraphs>147</Paragraphs>
  <Slides>23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Unicode MS</vt:lpstr>
      <vt:lpstr>Baskerville Old Face</vt:lpstr>
      <vt:lpstr>Calibri</vt:lpstr>
      <vt:lpstr>Century Gothic</vt:lpstr>
      <vt:lpstr>Goudy Old Style</vt:lpstr>
      <vt:lpstr>Times New Roman</vt:lpstr>
      <vt:lpstr>Verdana</vt:lpstr>
      <vt:lpstr>Wingdings</vt:lpstr>
      <vt:lpstr>Wingdings 2</vt:lpstr>
      <vt:lpstr>Verve</vt:lpstr>
      <vt:lpstr>Introduction to Argument</vt:lpstr>
      <vt:lpstr>Consider this. . .</vt:lpstr>
      <vt:lpstr>All Communication/ Discourse</vt:lpstr>
      <vt:lpstr>Language has the power to motivate, to change, to dispel, and to create. </vt:lpstr>
      <vt:lpstr>Persuasion vs. Argument</vt:lpstr>
      <vt:lpstr>Persuasion              Argument</vt:lpstr>
      <vt:lpstr>Persuasion                  Argument</vt:lpstr>
      <vt:lpstr>Ethos, Pathos, Logos  (and why we don’t focus on them)</vt:lpstr>
      <vt:lpstr>Persona </vt:lpstr>
      <vt:lpstr>How it works. . .</vt:lpstr>
      <vt:lpstr>Example 1</vt:lpstr>
      <vt:lpstr>Example 2</vt:lpstr>
      <vt:lpstr>Basic Steps to Writing an Argument</vt:lpstr>
      <vt:lpstr>Step 1: Evaluate/establish a clear thesis.</vt:lpstr>
      <vt:lpstr>Steps 2 and 3: Gather Evidence and  Acknowledge the Argument.</vt:lpstr>
      <vt:lpstr>Step 4 :  Evaluate/establish logical structure.</vt:lpstr>
      <vt:lpstr>Fallacy</vt:lpstr>
      <vt:lpstr>What to pay attention to</vt:lpstr>
      <vt:lpstr>PowerPoint Presentation</vt:lpstr>
      <vt:lpstr>PowerPoint Presentation</vt:lpstr>
      <vt:lpstr>PowerPoint Presentation</vt:lpstr>
      <vt:lpstr>Use Rhetoric!</vt:lpstr>
      <vt:lpstr>Seem like a lot to remember?</vt:lpstr>
    </vt:vector>
  </TitlesOfParts>
  <Company>Leon County Schools</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Argument</dc:title>
  <dc:creator>donnellys</dc:creator>
  <cp:lastModifiedBy>Herrera, Jonathan</cp:lastModifiedBy>
  <cp:revision>46</cp:revision>
  <dcterms:created xsi:type="dcterms:W3CDTF">2012-08-31T14:13:34Z</dcterms:created>
  <dcterms:modified xsi:type="dcterms:W3CDTF">2017-08-20T01:34:31Z</dcterms:modified>
</cp:coreProperties>
</file>