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76" r:id="rId6"/>
    <p:sldId id="278" r:id="rId7"/>
    <p:sldId id="260" r:id="rId8"/>
    <p:sldId id="261" r:id="rId9"/>
    <p:sldId id="280" r:id="rId10"/>
    <p:sldId id="262" r:id="rId11"/>
    <p:sldId id="263" r:id="rId12"/>
    <p:sldId id="264" r:id="rId13"/>
    <p:sldId id="265" r:id="rId14"/>
    <p:sldId id="266" r:id="rId15"/>
    <p:sldId id="267" r:id="rId16"/>
    <p:sldId id="268" r:id="rId17"/>
    <p:sldId id="269" r:id="rId18"/>
    <p:sldId id="270" r:id="rId19"/>
    <p:sldId id="271" r:id="rId20"/>
    <p:sldId id="272" r:id="rId21"/>
    <p:sldId id="277" r:id="rId22"/>
    <p:sldId id="279" r:id="rId23"/>
    <p:sldId id="273" r:id="rId24"/>
    <p:sldId id="274"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p:cViewPr varScale="1">
        <p:scale>
          <a:sx n="106" d="100"/>
          <a:sy n="106" d="100"/>
        </p:scale>
        <p:origin x="180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218B6715-65DF-4A3B-A8F9-23274FA26902}" type="datetimeFigureOut">
              <a:rPr lang="en-US" smtClean="0"/>
              <a:t>1/28/18</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957EB266-6EC3-48D1-8497-1AF56E8C1B1B}"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B6715-65DF-4A3B-A8F9-23274FA26902}"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EB266-6EC3-48D1-8497-1AF56E8C1B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B6715-65DF-4A3B-A8F9-23274FA26902}"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EB266-6EC3-48D1-8497-1AF56E8C1B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B6715-65DF-4A3B-A8F9-23274FA26902}"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EB266-6EC3-48D1-8497-1AF56E8C1B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B6715-65DF-4A3B-A8F9-23274FA26902}"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EB266-6EC3-48D1-8497-1AF56E8C1B1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18B6715-65DF-4A3B-A8F9-23274FA26902}" type="datetimeFigureOut">
              <a:rPr lang="en-US" smtClean="0"/>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EB266-6EC3-48D1-8497-1AF56E8C1B1B}"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B6715-65DF-4A3B-A8F9-23274FA26902}" type="datetimeFigureOut">
              <a:rPr lang="en-US" smtClean="0"/>
              <a:t>1/28/18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7EB266-6EC3-48D1-8497-1AF56E8C1B1B}"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B6715-65DF-4A3B-A8F9-23274FA26902}" type="datetimeFigureOut">
              <a:rPr lang="en-US" smtClean="0"/>
              <a:t>1/28/18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7EB266-6EC3-48D1-8497-1AF56E8C1B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B6715-65DF-4A3B-A8F9-23274FA26902}" type="datetimeFigureOut">
              <a:rPr lang="en-US" smtClean="0"/>
              <a:t>1/28/18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7EB266-6EC3-48D1-8497-1AF56E8C1B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B6715-65DF-4A3B-A8F9-23274FA26902}" type="datetimeFigureOut">
              <a:rPr lang="en-US" smtClean="0"/>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EB266-6EC3-48D1-8497-1AF56E8C1B1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B6715-65DF-4A3B-A8F9-23274FA26902}" type="datetimeFigureOut">
              <a:rPr lang="en-US" smtClean="0"/>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EB266-6EC3-48D1-8497-1AF56E8C1B1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218B6715-65DF-4A3B-A8F9-23274FA26902}" type="datetimeFigureOut">
              <a:rPr lang="en-US" smtClean="0"/>
              <a:t>1/28/18</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957EB266-6EC3-48D1-8497-1AF56E8C1B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wl.english.purdue.edu/" TargetMode="External"/><Relationship Id="rId3" Type="http://schemas.openxmlformats.org/officeDocument/2006/relationships/hyperlink" Target="https://www.library.cornell.edu/research/citation/ml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MLA Formatting</a:t>
            </a:r>
            <a:endParaRPr lang="en-US" dirty="0"/>
          </a:p>
        </p:txBody>
      </p:sp>
      <p:sp>
        <p:nvSpPr>
          <p:cNvPr id="3" name="Subtitle 2"/>
          <p:cNvSpPr>
            <a:spLocks noGrp="1"/>
          </p:cNvSpPr>
          <p:nvPr>
            <p:ph type="subTitle" idx="1"/>
          </p:nvPr>
        </p:nvSpPr>
        <p:spPr/>
        <p:txBody>
          <a:bodyPr/>
          <a:lstStyle/>
          <a:p>
            <a:r>
              <a:rPr lang="en-US" dirty="0" smtClean="0"/>
              <a:t>2018</a:t>
            </a:r>
            <a:endParaRPr lang="en-US" dirty="0"/>
          </a:p>
        </p:txBody>
      </p:sp>
    </p:spTree>
    <p:extLst>
      <p:ext uri="{BB962C8B-B14F-4D97-AF65-F5344CB8AC3E}">
        <p14:creationId xmlns:p14="http://schemas.microsoft.com/office/powerpoint/2010/main" val="2945975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 Print Source with an Author</a:t>
            </a:r>
            <a:endParaRPr lang="en-US" dirty="0"/>
          </a:p>
        </p:txBody>
      </p:sp>
      <p:sp>
        <p:nvSpPr>
          <p:cNvPr id="3" name="Content Placeholder 2"/>
          <p:cNvSpPr>
            <a:spLocks noGrp="1"/>
          </p:cNvSpPr>
          <p:nvPr>
            <p:ph idx="1"/>
          </p:nvPr>
        </p:nvSpPr>
        <p:spPr/>
        <p:txBody>
          <a:bodyPr>
            <a:normAutofit/>
          </a:bodyPr>
          <a:lstStyle/>
          <a:p>
            <a:r>
              <a:rPr lang="en-US" b="1" dirty="0"/>
              <a:t>In-text Example:</a:t>
            </a:r>
          </a:p>
          <a:p>
            <a:pPr marL="329184" lvl="1" indent="0">
              <a:buNone/>
            </a:pPr>
            <a:r>
              <a:rPr lang="en-US" dirty="0" smtClean="0"/>
              <a:t>	Wordsworth </a:t>
            </a:r>
            <a:r>
              <a:rPr lang="en-US" dirty="0"/>
              <a:t>stated that Romantic poetry was marked by a “spontaneous overflow of powerful feelings” (263</a:t>
            </a:r>
            <a:r>
              <a:rPr lang="en-US" dirty="0" smtClean="0"/>
              <a:t>). 	Romantic </a:t>
            </a:r>
            <a:r>
              <a:rPr lang="en-US" dirty="0"/>
              <a:t>poetry is characterized by the “spontaneous overflow of powerful feelings” (Wordsworth </a:t>
            </a:r>
            <a:r>
              <a:rPr lang="en-US" dirty="0" smtClean="0"/>
              <a:t>263)</a:t>
            </a:r>
          </a:p>
          <a:p>
            <a:pPr marL="329184" lvl="1" indent="0">
              <a:buNone/>
            </a:pPr>
            <a:r>
              <a:rPr lang="en-US" dirty="0" smtClean="0"/>
              <a:t>Wordsworth </a:t>
            </a:r>
            <a:r>
              <a:rPr lang="en-US" dirty="0"/>
              <a:t>extensively explored the role of emotion in the creative process (263).</a:t>
            </a:r>
          </a:p>
          <a:p>
            <a:r>
              <a:rPr lang="en-US" b="1" dirty="0"/>
              <a:t>Corresponding Works Cited </a:t>
            </a:r>
            <a:r>
              <a:rPr lang="en-US" b="1" dirty="0" smtClean="0"/>
              <a:t>Entry:</a:t>
            </a:r>
          </a:p>
          <a:p>
            <a:pPr marL="0" indent="0">
              <a:buNone/>
            </a:pPr>
            <a:r>
              <a:rPr lang="en-US" dirty="0"/>
              <a:t>	</a:t>
            </a:r>
            <a:r>
              <a:rPr lang="en-US" sz="2200" dirty="0" smtClean="0"/>
              <a:t>Wordsworth</a:t>
            </a:r>
            <a:r>
              <a:rPr lang="en-US" sz="2200" dirty="0"/>
              <a:t>, William. Lyrical Ballads. </a:t>
            </a:r>
            <a:r>
              <a:rPr lang="en-US" sz="2200" dirty="0" smtClean="0"/>
              <a:t>London:</a:t>
            </a:r>
          </a:p>
          <a:p>
            <a:pPr marL="0" indent="0">
              <a:buNone/>
            </a:pPr>
            <a:r>
              <a:rPr lang="en-US" sz="2200" dirty="0"/>
              <a:t>	</a:t>
            </a:r>
            <a:r>
              <a:rPr lang="en-US" sz="2200" dirty="0" smtClean="0"/>
              <a:t>	Oxford UP</a:t>
            </a:r>
            <a:r>
              <a:rPr lang="en-US" sz="2200" dirty="0"/>
              <a:t>, 1967. Print.</a:t>
            </a:r>
          </a:p>
          <a:p>
            <a:endParaRPr lang="en-US" dirty="0"/>
          </a:p>
        </p:txBody>
      </p:sp>
    </p:spTree>
    <p:extLst>
      <p:ext uri="{BB962C8B-B14F-4D97-AF65-F5344CB8AC3E}">
        <p14:creationId xmlns:p14="http://schemas.microsoft.com/office/powerpoint/2010/main" val="2437748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 Print Sources with an Unknown Author</a:t>
            </a:r>
            <a:endParaRPr lang="en-US" dirty="0"/>
          </a:p>
        </p:txBody>
      </p:sp>
      <p:sp>
        <p:nvSpPr>
          <p:cNvPr id="3" name="Content Placeholder 2"/>
          <p:cNvSpPr>
            <a:spLocks noGrp="1"/>
          </p:cNvSpPr>
          <p:nvPr>
            <p:ph idx="1"/>
          </p:nvPr>
        </p:nvSpPr>
        <p:spPr/>
        <p:txBody>
          <a:bodyPr>
            <a:normAutofit lnSpcReduction="10000"/>
          </a:bodyPr>
          <a:lstStyle/>
          <a:p>
            <a:r>
              <a:rPr lang="en-US" b="1" dirty="0"/>
              <a:t>In-text Example:</a:t>
            </a:r>
          </a:p>
          <a:p>
            <a:pPr marL="0" indent="0">
              <a:buNone/>
            </a:pPr>
            <a:r>
              <a:rPr lang="en-US" dirty="0" smtClean="0"/>
              <a:t>	We </a:t>
            </a:r>
            <a:r>
              <a:rPr lang="en-US" dirty="0"/>
              <a:t>see so many global warming hotspots in North America likely because this region has “more readily accessible climatic data and more comprehensive programs to monitor and study environmental change </a:t>
            </a:r>
            <a:r>
              <a:rPr lang="en-US" dirty="0" smtClean="0"/>
              <a:t>...” </a:t>
            </a:r>
            <a:r>
              <a:rPr lang="en-US" dirty="0"/>
              <a:t>(“Impact of Global Warming” 6).</a:t>
            </a:r>
          </a:p>
          <a:p>
            <a:r>
              <a:rPr lang="en-US" b="1" dirty="0"/>
              <a:t>Corresponding Works Cited Entry</a:t>
            </a:r>
            <a:r>
              <a:rPr lang="en-US" b="1" dirty="0" smtClean="0"/>
              <a:t>:</a:t>
            </a:r>
            <a:endParaRPr lang="en-US" b="1" dirty="0"/>
          </a:p>
          <a:p>
            <a:pPr marL="0" indent="0">
              <a:buNone/>
            </a:pPr>
            <a:r>
              <a:rPr lang="en-US" dirty="0"/>
              <a:t>“The Impact of Global Warming in North America</a:t>
            </a:r>
            <a:r>
              <a:rPr lang="en-US" dirty="0" smtClean="0"/>
              <a:t>.” 	Global </a:t>
            </a:r>
            <a:r>
              <a:rPr lang="en-US" dirty="0"/>
              <a:t>Warming: Early Signs. 1999. Web. 23 </a:t>
            </a:r>
            <a:r>
              <a:rPr lang="en-US" dirty="0" smtClean="0"/>
              <a:t>Mar</a:t>
            </a:r>
            <a:r>
              <a:rPr lang="en-US" dirty="0"/>
              <a:t>. </a:t>
            </a:r>
            <a:r>
              <a:rPr lang="en-US" dirty="0" smtClean="0"/>
              <a:t>	2009.</a:t>
            </a:r>
            <a:endParaRPr lang="en-US" dirty="0"/>
          </a:p>
        </p:txBody>
      </p:sp>
    </p:spTree>
    <p:extLst>
      <p:ext uri="{BB962C8B-B14F-4D97-AF65-F5344CB8AC3E}">
        <p14:creationId xmlns:p14="http://schemas.microsoft.com/office/powerpoint/2010/main" val="4201256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Citations</a:t>
            </a:r>
            <a:endParaRPr lang="en-US" dirty="0"/>
          </a:p>
        </p:txBody>
      </p:sp>
      <p:sp>
        <p:nvSpPr>
          <p:cNvPr id="3" name="Content Placeholder 2"/>
          <p:cNvSpPr>
            <a:spLocks noGrp="1"/>
          </p:cNvSpPr>
          <p:nvPr>
            <p:ph idx="1"/>
          </p:nvPr>
        </p:nvSpPr>
        <p:spPr/>
        <p:txBody>
          <a:bodyPr/>
          <a:lstStyle/>
          <a:p>
            <a:r>
              <a:rPr lang="en-US" dirty="0"/>
              <a:t>Classic &amp; Literary Works with Multiple Editions</a:t>
            </a:r>
          </a:p>
          <a:p>
            <a:pPr lvl="1"/>
            <a:r>
              <a:rPr lang="en-US" dirty="0"/>
              <a:t>In-text Example:</a:t>
            </a:r>
          </a:p>
          <a:p>
            <a:pPr lvl="2"/>
            <a:r>
              <a:rPr lang="en-US" dirty="0"/>
              <a:t>Marx and Engels described human history as marked by class struggles (79; </a:t>
            </a:r>
            <a:r>
              <a:rPr lang="en-US" dirty="0" err="1"/>
              <a:t>ch.</a:t>
            </a:r>
            <a:r>
              <a:rPr lang="en-US" dirty="0"/>
              <a:t> 1).</a:t>
            </a:r>
          </a:p>
          <a:p>
            <a:r>
              <a:rPr lang="en-US" dirty="0"/>
              <a:t>Authors with Same Last Names</a:t>
            </a:r>
          </a:p>
          <a:p>
            <a:pPr lvl="1"/>
            <a:r>
              <a:rPr lang="en-US" dirty="0"/>
              <a:t>In-text Example:</a:t>
            </a:r>
          </a:p>
          <a:p>
            <a:pPr lvl="2"/>
            <a:r>
              <a:rPr lang="en-US" dirty="0"/>
              <a:t>Although some medical ethicists claim that cloning will lead to designer children (R. Miller 12), others note that the advantages for medical research outweigh this consideration (A. Miller 46).</a:t>
            </a:r>
          </a:p>
          <a:p>
            <a:endParaRPr lang="en-US" dirty="0"/>
          </a:p>
        </p:txBody>
      </p:sp>
    </p:spTree>
    <p:extLst>
      <p:ext uri="{BB962C8B-B14F-4D97-AF65-F5344CB8AC3E}">
        <p14:creationId xmlns:p14="http://schemas.microsoft.com/office/powerpoint/2010/main" val="437363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Citations</a:t>
            </a:r>
            <a:endParaRPr lang="en-US" dirty="0"/>
          </a:p>
        </p:txBody>
      </p:sp>
      <p:sp>
        <p:nvSpPr>
          <p:cNvPr id="3" name="Content Placeholder 2"/>
          <p:cNvSpPr>
            <a:spLocks noGrp="1"/>
          </p:cNvSpPr>
          <p:nvPr>
            <p:ph idx="1"/>
          </p:nvPr>
        </p:nvSpPr>
        <p:spPr/>
        <p:txBody>
          <a:bodyPr>
            <a:normAutofit/>
          </a:bodyPr>
          <a:lstStyle/>
          <a:p>
            <a:r>
              <a:rPr lang="en-US" dirty="0"/>
              <a:t>In-text Examples:</a:t>
            </a:r>
          </a:p>
          <a:p>
            <a:pPr lvl="1"/>
            <a:r>
              <a:rPr lang="en-US" dirty="0"/>
              <a:t>Smith, Yang, and Moore argue that tougher gun control is not needed in the United States (76).</a:t>
            </a:r>
          </a:p>
          <a:p>
            <a:pPr lvl="1"/>
            <a:r>
              <a:rPr lang="en-US" dirty="0"/>
              <a:t>The authors state “Tighter gun control in the United States erodes Second Amendment rights“ (Smith, Yang, and Moore 76</a:t>
            </a:r>
            <a:r>
              <a:rPr lang="en-US" dirty="0" smtClean="0"/>
              <a:t>).</a:t>
            </a:r>
            <a:endParaRPr lang="en-US" dirty="0"/>
          </a:p>
        </p:txBody>
      </p:sp>
    </p:spTree>
    <p:extLst>
      <p:ext uri="{BB962C8B-B14F-4D97-AF65-F5344CB8AC3E}">
        <p14:creationId xmlns:p14="http://schemas.microsoft.com/office/powerpoint/2010/main" val="4222906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Citations</a:t>
            </a:r>
            <a:endParaRPr lang="en-US" dirty="0"/>
          </a:p>
        </p:txBody>
      </p:sp>
      <p:sp>
        <p:nvSpPr>
          <p:cNvPr id="3" name="Content Placeholder 2"/>
          <p:cNvSpPr>
            <a:spLocks noGrp="1"/>
          </p:cNvSpPr>
          <p:nvPr>
            <p:ph idx="1"/>
          </p:nvPr>
        </p:nvSpPr>
        <p:spPr/>
        <p:txBody>
          <a:bodyPr>
            <a:normAutofit/>
          </a:bodyPr>
          <a:lstStyle/>
          <a:p>
            <a:r>
              <a:rPr lang="en-US" dirty="0"/>
              <a:t>Multiple Works by the Same Author</a:t>
            </a:r>
          </a:p>
          <a:p>
            <a:pPr lvl="1"/>
            <a:r>
              <a:rPr lang="en-US" dirty="0"/>
              <a:t>In-text Examples:</a:t>
            </a:r>
          </a:p>
          <a:p>
            <a:pPr lvl="2"/>
            <a:r>
              <a:rPr lang="en-US" dirty="0" err="1"/>
              <a:t>Lightenor</a:t>
            </a:r>
            <a:r>
              <a:rPr lang="en-US" dirty="0"/>
              <a:t> has argued that computers are not useful tools for small children (“Too Soon” 38), though he has acknowledged elsewhere that early exposure to computer games does lead to better small motor skill development in a child's second and third year (“Hand-Eye Development” 17</a:t>
            </a:r>
            <a:r>
              <a:rPr lang="en-US" dirty="0" smtClean="0"/>
              <a:t>).</a:t>
            </a:r>
          </a:p>
          <a:p>
            <a:pPr lvl="2"/>
            <a:r>
              <a:rPr lang="en-US" dirty="0" smtClean="0"/>
              <a:t>Visual </a:t>
            </a:r>
            <a:r>
              <a:rPr lang="en-US" dirty="0"/>
              <a:t>studies, because it is such a new discipline, may be “too easy” (Elkins, “Visual Studies” 63</a:t>
            </a:r>
            <a:r>
              <a:rPr lang="en-US" dirty="0" smtClean="0"/>
              <a:t>).</a:t>
            </a:r>
            <a:endParaRPr lang="en-US" dirty="0"/>
          </a:p>
        </p:txBody>
      </p:sp>
    </p:spTree>
    <p:extLst>
      <p:ext uri="{BB962C8B-B14F-4D97-AF65-F5344CB8AC3E}">
        <p14:creationId xmlns:p14="http://schemas.microsoft.com/office/powerpoint/2010/main" val="1947054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Citations</a:t>
            </a:r>
            <a:endParaRPr lang="en-US" dirty="0"/>
          </a:p>
        </p:txBody>
      </p:sp>
      <p:sp>
        <p:nvSpPr>
          <p:cNvPr id="3" name="Content Placeholder 2"/>
          <p:cNvSpPr>
            <a:spLocks noGrp="1"/>
          </p:cNvSpPr>
          <p:nvPr>
            <p:ph idx="1"/>
          </p:nvPr>
        </p:nvSpPr>
        <p:spPr/>
        <p:txBody>
          <a:bodyPr>
            <a:normAutofit/>
          </a:bodyPr>
          <a:lstStyle/>
          <a:p>
            <a:r>
              <a:rPr lang="en-US" dirty="0" smtClean="0"/>
              <a:t>Film</a:t>
            </a:r>
            <a:endParaRPr lang="en-US" dirty="0"/>
          </a:p>
          <a:p>
            <a:pPr lvl="1"/>
            <a:r>
              <a:rPr lang="en-US" dirty="0"/>
              <a:t>In-text Example:</a:t>
            </a:r>
          </a:p>
          <a:p>
            <a:pPr lvl="2"/>
            <a:r>
              <a:rPr lang="en-US" dirty="0"/>
              <a:t>Werner Herzog's </a:t>
            </a:r>
            <a:r>
              <a:rPr lang="en-US" i="1" dirty="0" err="1"/>
              <a:t>Fitzcarraldo</a:t>
            </a:r>
            <a:r>
              <a:rPr lang="en-US" dirty="0"/>
              <a:t> stars Herzog's long-time film partner, Klaus </a:t>
            </a:r>
            <a:r>
              <a:rPr lang="en-US" dirty="0" err="1"/>
              <a:t>Kinski</a:t>
            </a:r>
            <a:r>
              <a:rPr lang="en-US" dirty="0"/>
              <a:t>. During the shooting of </a:t>
            </a:r>
            <a:r>
              <a:rPr lang="en-US" i="1" dirty="0" err="1"/>
              <a:t>Fitzcarraldo</a:t>
            </a:r>
            <a:r>
              <a:rPr lang="en-US" dirty="0"/>
              <a:t>, Herzog and </a:t>
            </a:r>
            <a:r>
              <a:rPr lang="en-US" dirty="0" err="1"/>
              <a:t>Kinski</a:t>
            </a:r>
            <a:r>
              <a:rPr lang="en-US" dirty="0"/>
              <a:t> were often at odds, but their explosive relationship fostered a memorable and influential </a:t>
            </a:r>
            <a:r>
              <a:rPr lang="en-US" dirty="0" smtClean="0"/>
              <a:t>film.</a:t>
            </a:r>
          </a:p>
          <a:p>
            <a:pPr lvl="1"/>
            <a:r>
              <a:rPr lang="en-US" dirty="0" smtClean="0"/>
              <a:t>Corresponding </a:t>
            </a:r>
            <a:r>
              <a:rPr lang="en-US" dirty="0"/>
              <a:t>Works Cited Entry:</a:t>
            </a:r>
          </a:p>
          <a:p>
            <a:pPr lvl="2"/>
            <a:r>
              <a:rPr lang="en-US" dirty="0"/>
              <a:t>Herzog, Werner, dir. </a:t>
            </a:r>
            <a:r>
              <a:rPr lang="en-US" dirty="0" err="1"/>
              <a:t>Fitzcarraldo</a:t>
            </a:r>
            <a:r>
              <a:rPr lang="en-US" dirty="0"/>
              <a:t>. </a:t>
            </a:r>
            <a:r>
              <a:rPr lang="en-US" dirty="0" err="1"/>
              <a:t>Perf</a:t>
            </a:r>
            <a:r>
              <a:rPr lang="en-US" dirty="0"/>
              <a:t>. Klaus </a:t>
            </a:r>
            <a:r>
              <a:rPr lang="en-US" dirty="0" err="1"/>
              <a:t>Kinski</a:t>
            </a:r>
            <a:r>
              <a:rPr lang="en-US" dirty="0"/>
              <a:t>. </a:t>
            </a:r>
            <a:r>
              <a:rPr lang="en-US" dirty="0" err="1"/>
              <a:t>Filmverlag</a:t>
            </a:r>
            <a:r>
              <a:rPr lang="en-US" dirty="0"/>
              <a:t> </a:t>
            </a:r>
            <a:r>
              <a:rPr lang="en-US" dirty="0" smtClean="0"/>
              <a:t>der </a:t>
            </a:r>
            <a:r>
              <a:rPr lang="en-US" dirty="0" err="1"/>
              <a:t>Autoren</a:t>
            </a:r>
            <a:r>
              <a:rPr lang="en-US" dirty="0"/>
              <a:t>, 1982. Film.</a:t>
            </a:r>
          </a:p>
          <a:p>
            <a:endParaRPr lang="en-US" dirty="0"/>
          </a:p>
        </p:txBody>
      </p:sp>
    </p:spTree>
    <p:extLst>
      <p:ext uri="{BB962C8B-B14F-4D97-AF65-F5344CB8AC3E}">
        <p14:creationId xmlns:p14="http://schemas.microsoft.com/office/powerpoint/2010/main" val="3529257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Citations</a:t>
            </a:r>
            <a:endParaRPr lang="en-US" dirty="0"/>
          </a:p>
        </p:txBody>
      </p:sp>
      <p:sp>
        <p:nvSpPr>
          <p:cNvPr id="3" name="Content Placeholder 2"/>
          <p:cNvSpPr>
            <a:spLocks noGrp="1"/>
          </p:cNvSpPr>
          <p:nvPr>
            <p:ph idx="1"/>
          </p:nvPr>
        </p:nvSpPr>
        <p:spPr/>
        <p:txBody>
          <a:bodyPr/>
          <a:lstStyle/>
          <a:p>
            <a:r>
              <a:rPr lang="en-US" dirty="0"/>
              <a:t>Sources from the Internet</a:t>
            </a:r>
          </a:p>
          <a:p>
            <a:pPr lvl="1"/>
            <a:r>
              <a:rPr lang="en-US" dirty="0"/>
              <a:t>In-text Example:</a:t>
            </a:r>
          </a:p>
          <a:p>
            <a:pPr lvl="2"/>
            <a:r>
              <a:rPr lang="en-US" dirty="0"/>
              <a:t>One online film critic stated that </a:t>
            </a:r>
            <a:r>
              <a:rPr lang="en-US" dirty="0" err="1"/>
              <a:t>Fitzcarraldo</a:t>
            </a:r>
            <a:r>
              <a:rPr lang="en-US" dirty="0"/>
              <a:t> is “...a beautiful and terrifying critique of obsession and colonialism” (Garcia, “Herzog: a Life”).</a:t>
            </a:r>
          </a:p>
          <a:p>
            <a:pPr lvl="1"/>
            <a:r>
              <a:rPr lang="en-US" dirty="0"/>
              <a:t>Corresponding Works Cited Entry:</a:t>
            </a:r>
          </a:p>
          <a:p>
            <a:pPr lvl="2"/>
            <a:r>
              <a:rPr lang="en-US" dirty="0"/>
              <a:t>Garcia, Elizabeth. “Herzog: a Life.“ Online Film Critics Corner. The 	Film School of New Hampshire, 2 May 2002. Web. 8 Jan. 2009.</a:t>
            </a:r>
          </a:p>
          <a:p>
            <a:endParaRPr lang="en-US" dirty="0"/>
          </a:p>
        </p:txBody>
      </p:sp>
    </p:spTree>
    <p:extLst>
      <p:ext uri="{BB962C8B-B14F-4D97-AF65-F5344CB8AC3E}">
        <p14:creationId xmlns:p14="http://schemas.microsoft.com/office/powerpoint/2010/main" val="1001549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Short Quotations</a:t>
            </a:r>
            <a:endParaRPr lang="en-US" dirty="0"/>
          </a:p>
        </p:txBody>
      </p:sp>
      <p:sp>
        <p:nvSpPr>
          <p:cNvPr id="3" name="Content Placeholder 2"/>
          <p:cNvSpPr>
            <a:spLocks noGrp="1"/>
          </p:cNvSpPr>
          <p:nvPr>
            <p:ph idx="1"/>
          </p:nvPr>
        </p:nvSpPr>
        <p:spPr/>
        <p:txBody>
          <a:bodyPr/>
          <a:lstStyle/>
          <a:p>
            <a:r>
              <a:rPr lang="en-US" dirty="0"/>
              <a:t>According to some, dreams express “profound aspects of personality” (</a:t>
            </a:r>
            <a:r>
              <a:rPr lang="en-US" dirty="0" err="1"/>
              <a:t>Foulkes</a:t>
            </a:r>
            <a:r>
              <a:rPr lang="en-US" dirty="0"/>
              <a:t> 184), though others disagree.</a:t>
            </a:r>
          </a:p>
          <a:p>
            <a:r>
              <a:rPr lang="en-US" dirty="0"/>
              <a:t>According to </a:t>
            </a:r>
            <a:r>
              <a:rPr lang="en-US" dirty="0" err="1"/>
              <a:t>Foulkes's</a:t>
            </a:r>
            <a:r>
              <a:rPr lang="en-US" dirty="0"/>
              <a:t> study, dreams may express “profound aspects of personality” (184).</a:t>
            </a:r>
          </a:p>
          <a:p>
            <a:r>
              <a:rPr lang="en-US" dirty="0"/>
              <a:t>Is it possible that dreams may express “profound aspects of personality” (</a:t>
            </a:r>
            <a:r>
              <a:rPr lang="en-US" dirty="0" err="1"/>
              <a:t>Foulkes</a:t>
            </a:r>
            <a:r>
              <a:rPr lang="en-US" dirty="0"/>
              <a:t> 184)?</a:t>
            </a:r>
          </a:p>
          <a:p>
            <a:r>
              <a:rPr lang="en-US" dirty="0"/>
              <a:t>Cullen concludes, “Of all the things that happened there / That's all I remember” (11-12</a:t>
            </a:r>
            <a:r>
              <a:rPr lang="en-US" dirty="0" smtClean="0"/>
              <a:t>).</a:t>
            </a:r>
            <a:endParaRPr lang="en-US" dirty="0"/>
          </a:p>
        </p:txBody>
      </p:sp>
    </p:spTree>
    <p:extLst>
      <p:ext uri="{BB962C8B-B14F-4D97-AF65-F5344CB8AC3E}">
        <p14:creationId xmlns:p14="http://schemas.microsoft.com/office/powerpoint/2010/main" val="3359578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Long Quotations</a:t>
            </a:r>
            <a:endParaRPr lang="en-US" dirty="0"/>
          </a:p>
        </p:txBody>
      </p:sp>
      <p:sp>
        <p:nvSpPr>
          <p:cNvPr id="3" name="Content Placeholder 2"/>
          <p:cNvSpPr>
            <a:spLocks noGrp="1"/>
          </p:cNvSpPr>
          <p:nvPr>
            <p:ph idx="1"/>
          </p:nvPr>
        </p:nvSpPr>
        <p:spPr/>
        <p:txBody>
          <a:bodyPr>
            <a:normAutofit/>
          </a:bodyPr>
          <a:lstStyle/>
          <a:p>
            <a:pPr marL="0" indent="0">
              <a:buNone/>
            </a:pPr>
            <a:r>
              <a:rPr lang="en-US" dirty="0"/>
              <a:t>Nelly Dean treats Heathcliff poorly and dehumanizes him throughout her </a:t>
            </a:r>
            <a:r>
              <a:rPr lang="en-US" dirty="0" smtClean="0"/>
              <a:t>narration:</a:t>
            </a:r>
          </a:p>
          <a:p>
            <a:pPr marL="329184" lvl="1" indent="0">
              <a:buNone/>
            </a:pPr>
            <a:r>
              <a:rPr lang="en-US" dirty="0" smtClean="0"/>
              <a:t>They </a:t>
            </a:r>
            <a:r>
              <a:rPr lang="en-US" dirty="0"/>
              <a:t>entirely refused to have it in bed with them, or even in their 	room, and I had no more sense, so, I put it on the landing of the </a:t>
            </a:r>
            <a:r>
              <a:rPr lang="en-US" dirty="0" smtClean="0"/>
              <a:t>stairs</a:t>
            </a:r>
            <a:r>
              <a:rPr lang="en-US" dirty="0"/>
              <a:t>, hoping it would be gone on the morrow. By chance, or else 	attracted by hearing his voice, it crept to Mr. </a:t>
            </a:r>
            <a:r>
              <a:rPr lang="en-US" dirty="0" err="1"/>
              <a:t>Earnshaw's</a:t>
            </a:r>
            <a:r>
              <a:rPr lang="en-US" dirty="0"/>
              <a:t> door, and </a:t>
            </a:r>
            <a:r>
              <a:rPr lang="en-US" dirty="0" smtClean="0"/>
              <a:t>there </a:t>
            </a:r>
            <a:r>
              <a:rPr lang="en-US" dirty="0"/>
              <a:t>he found it on quitting his chamber. Inquiries were made as to </a:t>
            </a:r>
            <a:r>
              <a:rPr lang="en-US" dirty="0" smtClean="0"/>
              <a:t>how </a:t>
            </a:r>
            <a:r>
              <a:rPr lang="en-US" dirty="0"/>
              <a:t>it got there; I was obliged to confess, and in recompense for my </a:t>
            </a:r>
            <a:r>
              <a:rPr lang="en-US" dirty="0" smtClean="0"/>
              <a:t>cowardice </a:t>
            </a:r>
            <a:r>
              <a:rPr lang="en-US" dirty="0"/>
              <a:t>and inhumanity was sent out of the house</a:t>
            </a:r>
            <a:r>
              <a:rPr lang="en-US" dirty="0" smtClean="0"/>
              <a:t>. (</a:t>
            </a:r>
            <a:r>
              <a:rPr lang="en-US" dirty="0"/>
              <a:t>Bronte 78</a:t>
            </a:r>
            <a:r>
              <a:rPr lang="en-US" dirty="0" smtClean="0"/>
              <a:t>)</a:t>
            </a:r>
            <a:endParaRPr lang="en-US" dirty="0"/>
          </a:p>
        </p:txBody>
      </p:sp>
    </p:spTree>
    <p:extLst>
      <p:ext uri="{BB962C8B-B14F-4D97-AF65-F5344CB8AC3E}">
        <p14:creationId xmlns:p14="http://schemas.microsoft.com/office/powerpoint/2010/main" val="3768361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Quotes: Adding and Omitting Words</a:t>
            </a:r>
            <a:endParaRPr lang="en-US" dirty="0"/>
          </a:p>
        </p:txBody>
      </p:sp>
      <p:sp>
        <p:nvSpPr>
          <p:cNvPr id="3" name="Content Placeholder 2"/>
          <p:cNvSpPr>
            <a:spLocks noGrp="1"/>
          </p:cNvSpPr>
          <p:nvPr>
            <p:ph idx="1"/>
          </p:nvPr>
        </p:nvSpPr>
        <p:spPr/>
        <p:txBody>
          <a:bodyPr>
            <a:normAutofit/>
          </a:bodyPr>
          <a:lstStyle/>
          <a:p>
            <a:r>
              <a:rPr lang="en-US" dirty="0"/>
              <a:t>In-text Example for Adding </a:t>
            </a:r>
            <a:r>
              <a:rPr lang="en-US" dirty="0" smtClean="0"/>
              <a:t>Words:</a:t>
            </a:r>
          </a:p>
          <a:p>
            <a:pPr lvl="1"/>
            <a:r>
              <a:rPr lang="en-US" dirty="0" smtClean="0"/>
              <a:t>Jan </a:t>
            </a:r>
            <a:r>
              <a:rPr lang="en-US" dirty="0"/>
              <a:t>Harold </a:t>
            </a:r>
            <a:r>
              <a:rPr lang="en-US" dirty="0" err="1"/>
              <a:t>Brunvand</a:t>
            </a:r>
            <a:r>
              <a:rPr lang="en-US" dirty="0"/>
              <a:t>, in an essay on urban legends, states: “some individuals [who retell urban legends] make a point of learning every rumor or tale” (78).</a:t>
            </a:r>
          </a:p>
          <a:p>
            <a:r>
              <a:rPr lang="en-US" dirty="0" smtClean="0"/>
              <a:t>In-text </a:t>
            </a:r>
            <a:r>
              <a:rPr lang="en-US" dirty="0"/>
              <a:t>example for Omitting </a:t>
            </a:r>
            <a:r>
              <a:rPr lang="en-US" dirty="0" smtClean="0"/>
              <a:t>Words:</a:t>
            </a:r>
          </a:p>
          <a:p>
            <a:pPr lvl="1"/>
            <a:r>
              <a:rPr lang="en-US" dirty="0" smtClean="0"/>
              <a:t>In </a:t>
            </a:r>
            <a:r>
              <a:rPr lang="en-US" dirty="0"/>
              <a:t>an essay on urban legends, Jan Harold </a:t>
            </a:r>
            <a:r>
              <a:rPr lang="en-US" dirty="0" err="1"/>
              <a:t>Brunvand</a:t>
            </a:r>
            <a:r>
              <a:rPr lang="en-US" dirty="0"/>
              <a:t> notes that “some individuals make a point of learning every recent rumor or tale . . . and in a short time a lively exchange of details occurs” (78).</a:t>
            </a:r>
          </a:p>
          <a:p>
            <a:endParaRPr lang="en-US" dirty="0"/>
          </a:p>
        </p:txBody>
      </p:sp>
    </p:spTree>
    <p:extLst>
      <p:ext uri="{BB962C8B-B14F-4D97-AF65-F5344CB8AC3E}">
        <p14:creationId xmlns:p14="http://schemas.microsoft.com/office/powerpoint/2010/main" val="2769113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MLA formatting?</a:t>
            </a:r>
            <a:endParaRPr lang="en-US" dirty="0"/>
          </a:p>
        </p:txBody>
      </p:sp>
      <p:sp>
        <p:nvSpPr>
          <p:cNvPr id="3" name="Content Placeholder 2"/>
          <p:cNvSpPr>
            <a:spLocks noGrp="1"/>
          </p:cNvSpPr>
          <p:nvPr>
            <p:ph idx="1"/>
          </p:nvPr>
        </p:nvSpPr>
        <p:spPr/>
        <p:txBody>
          <a:bodyPr/>
          <a:lstStyle/>
          <a:p>
            <a:r>
              <a:rPr lang="en-US" sz="2800" dirty="0"/>
              <a:t>MLA </a:t>
            </a:r>
            <a:r>
              <a:rPr lang="en-US" dirty="0"/>
              <a:t>(Modern Language Association) style formatting is often used in various humanities disciplines.</a:t>
            </a:r>
            <a:endParaRPr lang="en-US" sz="2800" dirty="0"/>
          </a:p>
          <a:p>
            <a:r>
              <a:rPr lang="en-US" dirty="0"/>
              <a:t>MLA regulates:</a:t>
            </a:r>
          </a:p>
          <a:p>
            <a:pPr lvl="1"/>
            <a:r>
              <a:rPr lang="en-US" dirty="0"/>
              <a:t>Document Format</a:t>
            </a:r>
          </a:p>
          <a:p>
            <a:pPr lvl="1"/>
            <a:r>
              <a:rPr lang="en-US" dirty="0"/>
              <a:t>In-text citations</a:t>
            </a:r>
          </a:p>
          <a:p>
            <a:pPr lvl="1"/>
            <a:r>
              <a:rPr lang="en-US" dirty="0"/>
              <a:t>Works Cited (a list of all sources used in the paper</a:t>
            </a:r>
            <a:r>
              <a:rPr lang="en-US" dirty="0" smtClean="0"/>
              <a:t>)</a:t>
            </a:r>
          </a:p>
          <a:p>
            <a:endParaRPr lang="en-US" dirty="0"/>
          </a:p>
          <a:p>
            <a:endParaRPr lang="en-US" dirty="0"/>
          </a:p>
        </p:txBody>
      </p:sp>
    </p:spTree>
    <p:extLst>
      <p:ext uri="{BB962C8B-B14F-4D97-AF65-F5344CB8AC3E}">
        <p14:creationId xmlns:p14="http://schemas.microsoft.com/office/powerpoint/2010/main" val="2695606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will be the last page of your paper and will follow the same number pattern of the rest of the paper</a:t>
            </a:r>
          </a:p>
          <a:p>
            <a:pPr lvl="1"/>
            <a:r>
              <a:rPr lang="en-US" dirty="0" smtClean="0"/>
              <a:t>The header of this page will be the same as the rest of your paper</a:t>
            </a:r>
          </a:p>
          <a:p>
            <a:r>
              <a:rPr lang="en-US" dirty="0" smtClean="0"/>
              <a:t>Title the page Works Cited in standard capitalization, size 12 font, with no special formatting</a:t>
            </a:r>
          </a:p>
          <a:p>
            <a:r>
              <a:rPr lang="en-US" dirty="0" smtClean="0"/>
              <a:t>Each entry will be flush left with the second and subsequent lines indented ½ inch</a:t>
            </a:r>
          </a:p>
          <a:p>
            <a:r>
              <a:rPr lang="en-US" dirty="0" smtClean="0"/>
              <a:t>Do not number your entries</a:t>
            </a:r>
          </a:p>
          <a:p>
            <a:r>
              <a:rPr lang="en-US" dirty="0" smtClean="0"/>
              <a:t>All entries go in alphabetical order of the author’s last name</a:t>
            </a:r>
          </a:p>
        </p:txBody>
      </p:sp>
    </p:spTree>
    <p:extLst>
      <p:ext uri="{BB962C8B-B14F-4D97-AF65-F5344CB8AC3E}">
        <p14:creationId xmlns:p14="http://schemas.microsoft.com/office/powerpoint/2010/main" val="1468452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rlc.dcccd.edu/library/infolit-ol/mlasl/c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3752"/>
            <a:ext cx="5029200" cy="645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54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sus.edu/owl/images/gif_files/mla_pg_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799"/>
            <a:ext cx="7162800" cy="6258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648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92500"/>
          </a:bodyPr>
          <a:lstStyle/>
          <a:p>
            <a:r>
              <a:rPr lang="en-US" dirty="0" smtClean="0"/>
              <a:t>Books</a:t>
            </a:r>
          </a:p>
          <a:p>
            <a:pPr marL="0" indent="0">
              <a:buNone/>
            </a:pPr>
            <a:r>
              <a:rPr lang="en-US" dirty="0"/>
              <a:t>	</a:t>
            </a:r>
            <a:r>
              <a:rPr lang="en-US" dirty="0" err="1" smtClean="0"/>
              <a:t>Lastname</a:t>
            </a:r>
            <a:r>
              <a:rPr lang="en-US" dirty="0"/>
              <a:t>, </a:t>
            </a:r>
            <a:r>
              <a:rPr lang="en-US" dirty="0" err="1"/>
              <a:t>Firstname</a:t>
            </a:r>
            <a:r>
              <a:rPr lang="en-US" dirty="0"/>
              <a:t>. Title of Book. Place of </a:t>
            </a:r>
            <a:r>
              <a:rPr lang="en-US" dirty="0" smtClean="0"/>
              <a:t>Publication</a:t>
            </a:r>
            <a:r>
              <a:rPr lang="en-US" dirty="0"/>
              <a:t>: </a:t>
            </a:r>
            <a:r>
              <a:rPr lang="en-US" dirty="0" smtClean="0"/>
              <a:t>		Publisher</a:t>
            </a:r>
            <a:r>
              <a:rPr lang="en-US" dirty="0"/>
              <a:t>, </a:t>
            </a:r>
            <a:r>
              <a:rPr lang="en-US" dirty="0" smtClean="0"/>
              <a:t>Year </a:t>
            </a:r>
            <a:r>
              <a:rPr lang="en-US" dirty="0"/>
              <a:t>of Publication. </a:t>
            </a:r>
            <a:r>
              <a:rPr lang="en-US" dirty="0" smtClean="0"/>
              <a:t>Medium </a:t>
            </a:r>
            <a:r>
              <a:rPr lang="en-US" dirty="0"/>
              <a:t>of Publication</a:t>
            </a:r>
            <a:r>
              <a:rPr lang="en-US" dirty="0" smtClean="0"/>
              <a:t>.</a:t>
            </a:r>
          </a:p>
          <a:p>
            <a:r>
              <a:rPr lang="en-US" dirty="0"/>
              <a:t>Article in a Magazine Format</a:t>
            </a:r>
          </a:p>
          <a:p>
            <a:pPr marL="0" indent="0">
              <a:buNone/>
            </a:pPr>
            <a:r>
              <a:rPr lang="en-US" dirty="0" smtClean="0"/>
              <a:t>	Author(s</a:t>
            </a:r>
            <a:r>
              <a:rPr lang="en-US" dirty="0"/>
              <a:t>). “Title of Article.” Title of Periodical Day </a:t>
            </a:r>
            <a:r>
              <a:rPr lang="en-US" dirty="0" smtClean="0"/>
              <a:t>			Month </a:t>
            </a:r>
            <a:r>
              <a:rPr lang="en-US" dirty="0"/>
              <a:t>Year: pages. </a:t>
            </a:r>
            <a:r>
              <a:rPr lang="en-US" dirty="0" smtClean="0"/>
              <a:t>Medium </a:t>
            </a:r>
            <a:r>
              <a:rPr lang="en-US" dirty="0"/>
              <a:t>of publication.</a:t>
            </a:r>
          </a:p>
          <a:p>
            <a:r>
              <a:rPr lang="en-US" dirty="0"/>
              <a:t>Article in Scholarly Journal Format</a:t>
            </a:r>
          </a:p>
          <a:p>
            <a:pPr marL="0" indent="0">
              <a:buNone/>
            </a:pPr>
            <a:r>
              <a:rPr lang="en-US" dirty="0" smtClean="0"/>
              <a:t>	Author(s</a:t>
            </a:r>
            <a:r>
              <a:rPr lang="en-US" dirty="0"/>
              <a:t>). “Title of Article.” Title of Journal 	</a:t>
            </a:r>
            <a:r>
              <a:rPr lang="en-US" dirty="0" smtClean="0"/>
              <a:t>	  			</a:t>
            </a:r>
            <a:r>
              <a:rPr lang="en-US" dirty="0" err="1" smtClean="0"/>
              <a:t>Volume.Issue</a:t>
            </a:r>
            <a:r>
              <a:rPr lang="en-US" dirty="0" smtClean="0"/>
              <a:t> 	(</a:t>
            </a:r>
            <a:r>
              <a:rPr lang="en-US" dirty="0"/>
              <a:t>Year): pages. </a:t>
            </a:r>
            <a:r>
              <a:rPr lang="en-US" dirty="0" smtClean="0"/>
              <a:t>Medium </a:t>
            </a:r>
            <a:r>
              <a:rPr lang="en-US" dirty="0"/>
              <a:t>of publication.</a:t>
            </a:r>
          </a:p>
          <a:p>
            <a:endParaRPr lang="en-US" dirty="0"/>
          </a:p>
        </p:txBody>
      </p:sp>
    </p:spTree>
    <p:extLst>
      <p:ext uri="{BB962C8B-B14F-4D97-AF65-F5344CB8AC3E}">
        <p14:creationId xmlns:p14="http://schemas.microsoft.com/office/powerpoint/2010/main" val="3966174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a:bodyPr>
          <a:lstStyle/>
          <a:p>
            <a:r>
              <a:rPr lang="en-US" dirty="0"/>
              <a:t>Web Source Format:</a:t>
            </a:r>
          </a:p>
          <a:p>
            <a:pPr marL="0" indent="0">
              <a:buNone/>
            </a:pPr>
            <a:r>
              <a:rPr lang="en-US" dirty="0" smtClean="0"/>
              <a:t>	Editor</a:t>
            </a:r>
            <a:r>
              <a:rPr lang="en-US" dirty="0"/>
              <a:t>, author, or compiler name (if available</a:t>
            </a:r>
            <a:r>
              <a:rPr lang="en-US" dirty="0" smtClean="0"/>
              <a:t>). 			“</a:t>
            </a:r>
            <a:r>
              <a:rPr lang="en-US" dirty="0"/>
              <a:t>Article </a:t>
            </a:r>
            <a:r>
              <a:rPr lang="en-US" dirty="0" smtClean="0"/>
              <a:t>Name</a:t>
            </a:r>
            <a:r>
              <a:rPr lang="en-US" dirty="0"/>
              <a:t>.” Name of Site. Version number. </a:t>
            </a:r>
            <a:r>
              <a:rPr lang="en-US" dirty="0" smtClean="0"/>
              <a:t>			Name </a:t>
            </a:r>
            <a:r>
              <a:rPr lang="en-US" dirty="0"/>
              <a:t>of </a:t>
            </a:r>
            <a:r>
              <a:rPr lang="en-US" dirty="0" smtClean="0"/>
              <a:t>institution/organization </a:t>
            </a:r>
            <a:r>
              <a:rPr lang="en-US" dirty="0"/>
              <a:t>affiliated with </a:t>
            </a:r>
            <a:r>
              <a:rPr lang="en-US" dirty="0" smtClean="0"/>
              <a:t>		the </a:t>
            </a:r>
            <a:r>
              <a:rPr lang="en-US" dirty="0"/>
              <a:t>site (sponsor </a:t>
            </a:r>
            <a:r>
              <a:rPr lang="en-US" dirty="0" smtClean="0"/>
              <a:t>or </a:t>
            </a:r>
            <a:r>
              <a:rPr lang="en-US" dirty="0"/>
              <a:t>publisher). Date of last </a:t>
            </a:r>
            <a:r>
              <a:rPr lang="en-US" dirty="0" smtClean="0"/>
              <a:t>			update</a:t>
            </a:r>
            <a:r>
              <a:rPr lang="en-US" dirty="0"/>
              <a:t>. Medium of publication. </a:t>
            </a:r>
            <a:r>
              <a:rPr lang="en-US" dirty="0" smtClean="0"/>
              <a:t>Date </a:t>
            </a:r>
            <a:r>
              <a:rPr lang="en-US" dirty="0"/>
              <a:t>of access</a:t>
            </a:r>
            <a:r>
              <a:rPr lang="en-US" dirty="0" smtClean="0"/>
              <a:t>.</a:t>
            </a:r>
            <a:endParaRPr lang="en-US" dirty="0"/>
          </a:p>
        </p:txBody>
      </p:sp>
    </p:spTree>
    <p:extLst>
      <p:ext uri="{BB962C8B-B14F-4D97-AF65-F5344CB8AC3E}">
        <p14:creationId xmlns:p14="http://schemas.microsoft.com/office/powerpoint/2010/main" val="1238934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r>
              <a:rPr lang="en-US" dirty="0"/>
              <a:t>The Purdue OWL </a:t>
            </a:r>
            <a:r>
              <a:rPr lang="en-US" dirty="0">
                <a:hlinkClick r:id="rId2"/>
              </a:rPr>
              <a:t>http://</a:t>
            </a:r>
            <a:r>
              <a:rPr lang="en-US" dirty="0" smtClean="0">
                <a:hlinkClick r:id="rId2"/>
              </a:rPr>
              <a:t>owl.english.purdue.edu</a:t>
            </a:r>
            <a:endParaRPr lang="en-US" dirty="0" smtClean="0"/>
          </a:p>
          <a:p>
            <a:endParaRPr lang="en-US" dirty="0" smtClean="0"/>
          </a:p>
          <a:p>
            <a:r>
              <a:rPr lang="en-US" dirty="0" smtClean="0"/>
              <a:t>Cornell University Library MLA Citation </a:t>
            </a:r>
            <a:r>
              <a:rPr lang="en-US" dirty="0" smtClean="0">
                <a:hlinkClick r:id="rId3"/>
              </a:rPr>
              <a:t>https</a:t>
            </a:r>
            <a:r>
              <a:rPr lang="en-US" dirty="0">
                <a:hlinkClick r:id="rId3"/>
              </a:rPr>
              <a:t>://www.library.cornell.edu/research/citation/mla </a:t>
            </a:r>
            <a:endParaRPr lang="en-US" dirty="0" smtClean="0"/>
          </a:p>
          <a:p>
            <a:endParaRPr lang="en-US" dirty="0" smtClean="0"/>
          </a:p>
        </p:txBody>
      </p:sp>
    </p:spTree>
    <p:extLst>
      <p:ext uri="{BB962C8B-B14F-4D97-AF65-F5344CB8AC3E}">
        <p14:creationId xmlns:p14="http://schemas.microsoft.com/office/powerpoint/2010/main" val="3746890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Guidelines</a:t>
            </a:r>
            <a:endParaRPr lang="en-US" dirty="0"/>
          </a:p>
        </p:txBody>
      </p:sp>
      <p:sp>
        <p:nvSpPr>
          <p:cNvPr id="3" name="Content Placeholder 2"/>
          <p:cNvSpPr>
            <a:spLocks noGrp="1"/>
          </p:cNvSpPr>
          <p:nvPr>
            <p:ph idx="1"/>
          </p:nvPr>
        </p:nvSpPr>
        <p:spPr/>
        <p:txBody>
          <a:bodyPr>
            <a:normAutofit lnSpcReduction="10000"/>
          </a:bodyPr>
          <a:lstStyle/>
          <a:p>
            <a:r>
              <a:rPr lang="en-US" dirty="0"/>
              <a:t>Type on white 8.5“ x 11“ </a:t>
            </a:r>
            <a:r>
              <a:rPr lang="en-US" dirty="0" smtClean="0"/>
              <a:t>paper</a:t>
            </a:r>
          </a:p>
          <a:p>
            <a:pPr lvl="1"/>
            <a:r>
              <a:rPr lang="en-US" dirty="0" smtClean="0"/>
              <a:t>That’s just the standard, letter-sized paper!</a:t>
            </a:r>
            <a:endParaRPr lang="en-US" dirty="0"/>
          </a:p>
          <a:p>
            <a:r>
              <a:rPr lang="en-US" dirty="0"/>
              <a:t>Double-space </a:t>
            </a:r>
            <a:r>
              <a:rPr lang="en-US" b="1" u="sng" dirty="0"/>
              <a:t>everything</a:t>
            </a:r>
          </a:p>
          <a:p>
            <a:r>
              <a:rPr lang="en-US" dirty="0"/>
              <a:t>Use 12 pt. Times New Roman font </a:t>
            </a:r>
            <a:endParaRPr lang="en-US" dirty="0" smtClean="0"/>
          </a:p>
          <a:p>
            <a:pPr lvl="1"/>
            <a:r>
              <a:rPr lang="en-US" dirty="0"/>
              <a:t>O</a:t>
            </a:r>
            <a:r>
              <a:rPr lang="en-US" dirty="0" smtClean="0"/>
              <a:t>r whatever the default font is on your word processing program</a:t>
            </a:r>
            <a:endParaRPr lang="en-US" dirty="0"/>
          </a:p>
          <a:p>
            <a:r>
              <a:rPr lang="en-US" dirty="0"/>
              <a:t>Leave only one space after punctuation</a:t>
            </a:r>
          </a:p>
          <a:p>
            <a:r>
              <a:rPr lang="en-US" dirty="0"/>
              <a:t>Set all margins to 1 inch on all sides</a:t>
            </a:r>
          </a:p>
          <a:p>
            <a:r>
              <a:rPr lang="en-US" dirty="0"/>
              <a:t>Indent the first line of paragraphs one </a:t>
            </a:r>
            <a:r>
              <a:rPr lang="en-US" dirty="0" smtClean="0"/>
              <a:t>half-inch</a:t>
            </a:r>
          </a:p>
          <a:p>
            <a:pPr lvl="1"/>
            <a:r>
              <a:rPr lang="en-US" dirty="0" smtClean="0"/>
              <a:t>That’s just the Tab button</a:t>
            </a:r>
            <a:endParaRPr lang="en-US" dirty="0"/>
          </a:p>
        </p:txBody>
      </p:sp>
    </p:spTree>
    <p:extLst>
      <p:ext uri="{BB962C8B-B14F-4D97-AF65-F5344CB8AC3E}">
        <p14:creationId xmlns:p14="http://schemas.microsoft.com/office/powerpoint/2010/main" val="190046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Guidelines</a:t>
            </a:r>
            <a:endParaRPr lang="en-US" dirty="0"/>
          </a:p>
        </p:txBody>
      </p:sp>
      <p:sp>
        <p:nvSpPr>
          <p:cNvPr id="3" name="Content Placeholder 2"/>
          <p:cNvSpPr>
            <a:spLocks noGrp="1"/>
          </p:cNvSpPr>
          <p:nvPr>
            <p:ph idx="1"/>
          </p:nvPr>
        </p:nvSpPr>
        <p:spPr/>
        <p:txBody>
          <a:bodyPr/>
          <a:lstStyle/>
          <a:p>
            <a:r>
              <a:rPr lang="en-US" dirty="0"/>
              <a:t>Header with </a:t>
            </a:r>
            <a:r>
              <a:rPr lang="en-US" dirty="0" smtClean="0"/>
              <a:t>your last name and the page </a:t>
            </a:r>
            <a:r>
              <a:rPr lang="en-US" dirty="0"/>
              <a:t>numbers in the upper right corner</a:t>
            </a:r>
          </a:p>
          <a:p>
            <a:r>
              <a:rPr lang="en-US" dirty="0"/>
              <a:t>Use </a:t>
            </a:r>
            <a:r>
              <a:rPr lang="en-US" i="1" dirty="0"/>
              <a:t>italics</a:t>
            </a:r>
            <a:r>
              <a:rPr lang="en-US" dirty="0"/>
              <a:t> for titles</a:t>
            </a:r>
          </a:p>
          <a:p>
            <a:r>
              <a:rPr lang="en-US" dirty="0" smtClean="0"/>
              <a:t>Works Cited is a separate page at the end of your paper</a:t>
            </a:r>
          </a:p>
          <a:p>
            <a:r>
              <a:rPr lang="en-US" dirty="0" smtClean="0"/>
              <a:t>No title page</a:t>
            </a:r>
            <a:endParaRPr lang="en-US" dirty="0"/>
          </a:p>
          <a:p>
            <a:endParaRPr lang="en-US" dirty="0"/>
          </a:p>
        </p:txBody>
      </p:sp>
    </p:spTree>
    <p:extLst>
      <p:ext uri="{BB962C8B-B14F-4D97-AF65-F5344CB8AC3E}">
        <p14:creationId xmlns:p14="http://schemas.microsoft.com/office/powerpoint/2010/main" val="1802270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jerz.setonhill.edu/wp-content/uploads/2011/05/Screen-shot-2011-05-29-at-3.28.11-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55" y="609600"/>
            <a:ext cx="8733267" cy="566896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781800" y="990600"/>
            <a:ext cx="1143000" cy="68580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6"/>
          <p:cNvSpPr/>
          <p:nvPr/>
        </p:nvSpPr>
        <p:spPr>
          <a:xfrm>
            <a:off x="1143000" y="1431974"/>
            <a:ext cx="2209800" cy="184462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p:cNvSpPr/>
          <p:nvPr/>
        </p:nvSpPr>
        <p:spPr>
          <a:xfrm>
            <a:off x="1600200" y="2933700"/>
            <a:ext cx="5943600" cy="118110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56083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exrich5.org/imageGallery/LWilkins115/MLA%20format%20for%20docu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36206" cy="3878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953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Page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Your header goes ½ inch down on the right side and includes your last name and the page number </a:t>
            </a:r>
          </a:p>
          <a:p>
            <a:pPr lvl="1"/>
            <a:r>
              <a:rPr lang="en-US" dirty="0"/>
              <a:t>N</a:t>
            </a:r>
            <a:r>
              <a:rPr lang="en-US" dirty="0" smtClean="0"/>
              <a:t>o comma between them</a:t>
            </a:r>
          </a:p>
          <a:p>
            <a:r>
              <a:rPr lang="en-US" dirty="0" smtClean="0"/>
              <a:t>In </a:t>
            </a:r>
            <a:r>
              <a:rPr lang="en-US" dirty="0"/>
              <a:t>the upper left </a:t>
            </a:r>
            <a:r>
              <a:rPr lang="en-US" dirty="0" smtClean="0"/>
              <a:t>corner, </a:t>
            </a:r>
            <a:r>
              <a:rPr lang="en-US" dirty="0"/>
              <a:t>list your name, your instructor's name, the course, and </a:t>
            </a:r>
            <a:r>
              <a:rPr lang="en-US" dirty="0" smtClean="0"/>
              <a:t>date</a:t>
            </a:r>
          </a:p>
          <a:p>
            <a:pPr lvl="1"/>
            <a:r>
              <a:rPr lang="en-US" dirty="0" smtClean="0"/>
              <a:t>The date is written in the European style: Day Month Year</a:t>
            </a:r>
            <a:endParaRPr lang="en-US" dirty="0"/>
          </a:p>
          <a:p>
            <a:r>
              <a:rPr lang="en-US" dirty="0"/>
              <a:t> Center the paper </a:t>
            </a:r>
            <a:r>
              <a:rPr lang="en-US" dirty="0" smtClean="0"/>
              <a:t>title</a:t>
            </a:r>
          </a:p>
          <a:p>
            <a:pPr lvl="1"/>
            <a:r>
              <a:rPr lang="en-US" dirty="0" smtClean="0"/>
              <a:t>Use </a:t>
            </a:r>
            <a:r>
              <a:rPr lang="en-US" dirty="0"/>
              <a:t>standard caps but no underlining, italics, quote, or </a:t>
            </a:r>
            <a:r>
              <a:rPr lang="en-US" dirty="0" smtClean="0"/>
              <a:t>bold</a:t>
            </a:r>
          </a:p>
          <a:p>
            <a:pPr lvl="1"/>
            <a:r>
              <a:rPr lang="en-US" dirty="0" smtClean="0"/>
              <a:t>Size 12 font</a:t>
            </a:r>
          </a:p>
          <a:p>
            <a:pPr lvl="1"/>
            <a:r>
              <a:rPr lang="en-US" dirty="0" smtClean="0"/>
              <a:t>Come up with a good title—not just the name of the assignment</a:t>
            </a:r>
            <a:endParaRPr lang="en-US" dirty="0"/>
          </a:p>
        </p:txBody>
      </p:sp>
    </p:spTree>
    <p:extLst>
      <p:ext uri="{BB962C8B-B14F-4D97-AF65-F5344CB8AC3E}">
        <p14:creationId xmlns:p14="http://schemas.microsoft.com/office/powerpoint/2010/main" val="3280110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In-Text Citations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MLA </a:t>
            </a:r>
            <a:r>
              <a:rPr lang="en-US" dirty="0"/>
              <a:t>uses parenthetical </a:t>
            </a:r>
            <a:r>
              <a:rPr lang="en-US" dirty="0" smtClean="0"/>
              <a:t>citations</a:t>
            </a:r>
          </a:p>
          <a:p>
            <a:pPr lvl="1"/>
            <a:r>
              <a:rPr lang="en-US" dirty="0" smtClean="0"/>
              <a:t>Parenthetical </a:t>
            </a:r>
            <a:r>
              <a:rPr lang="en-US" dirty="0"/>
              <a:t>citations depend on the </a:t>
            </a:r>
            <a:r>
              <a:rPr lang="en-US" dirty="0" smtClean="0"/>
              <a:t>medium</a:t>
            </a:r>
          </a:p>
          <a:p>
            <a:pPr lvl="2"/>
            <a:r>
              <a:rPr lang="en-US" dirty="0" smtClean="0"/>
              <a:t>e.g</a:t>
            </a:r>
            <a:r>
              <a:rPr lang="en-US" dirty="0"/>
              <a:t>. Print, Web, </a:t>
            </a:r>
            <a:r>
              <a:rPr lang="en-US" dirty="0" smtClean="0"/>
              <a:t>DVD</a:t>
            </a:r>
          </a:p>
          <a:p>
            <a:pPr lvl="1"/>
            <a:r>
              <a:rPr lang="en-US" dirty="0" smtClean="0"/>
              <a:t>Parenthetical </a:t>
            </a:r>
            <a:r>
              <a:rPr lang="en-US" dirty="0"/>
              <a:t>citations also depend on the source’s entry on the Works Cited </a:t>
            </a:r>
            <a:r>
              <a:rPr lang="en-US" dirty="0" smtClean="0"/>
              <a:t>page</a:t>
            </a:r>
          </a:p>
          <a:p>
            <a:pPr lvl="2"/>
            <a:r>
              <a:rPr lang="en-US" dirty="0" smtClean="0"/>
              <a:t>Your citation entry must match your Works Cited entry</a:t>
            </a:r>
          </a:p>
          <a:p>
            <a:pPr lvl="3"/>
            <a:r>
              <a:rPr lang="en-US" dirty="0" smtClean="0"/>
              <a:t>Signal </a:t>
            </a:r>
            <a:r>
              <a:rPr lang="en-US" dirty="0"/>
              <a:t>word in the text is the first thing in the corresponding entry on the Works Cited </a:t>
            </a:r>
            <a:r>
              <a:rPr lang="en-US" dirty="0" smtClean="0"/>
              <a:t>page</a:t>
            </a:r>
          </a:p>
          <a:p>
            <a:r>
              <a:rPr lang="en-US" dirty="0" smtClean="0"/>
              <a:t>Your parenthetical citation must include the author’s last name and the page number</a:t>
            </a:r>
          </a:p>
          <a:p>
            <a:pPr lvl="1"/>
            <a:r>
              <a:rPr lang="en-US" dirty="0" smtClean="0"/>
              <a:t>No comma or punctuation between</a:t>
            </a:r>
          </a:p>
          <a:p>
            <a:pPr lvl="1"/>
            <a:r>
              <a:rPr lang="en-US" dirty="0" smtClean="0"/>
              <a:t>If you name the author in the sentence your quote is embedded in, you do not need to list the author’s name in the citation, only the page number</a:t>
            </a:r>
          </a:p>
          <a:p>
            <a:r>
              <a:rPr lang="en-US" b="1" u="sng" dirty="0" smtClean="0"/>
              <a:t>CITE EVERYTHING!!</a:t>
            </a:r>
            <a:endParaRPr lang="en-US" b="1" u="sng" dirty="0"/>
          </a:p>
        </p:txBody>
      </p:sp>
    </p:spTree>
    <p:extLst>
      <p:ext uri="{BB962C8B-B14F-4D97-AF65-F5344CB8AC3E}">
        <p14:creationId xmlns:p14="http://schemas.microsoft.com/office/powerpoint/2010/main" val="3034334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docstyles.com/images/mlafig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0504"/>
            <a:ext cx="8382000" cy="602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0357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44</TotalTime>
  <Words>1024</Words>
  <Application>Microsoft Macintosh PowerPoint</Application>
  <PresentationFormat>On-screen Show (4:3)</PresentationFormat>
  <Paragraphs>117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Bradley Hand ITC TT-Bold</vt:lpstr>
      <vt:lpstr>Cambria</vt:lpstr>
      <vt:lpstr>Rage Italic</vt:lpstr>
      <vt:lpstr>Sketchbook</vt:lpstr>
      <vt:lpstr>MLA Formatting</vt:lpstr>
      <vt:lpstr>What is MLA formatting?</vt:lpstr>
      <vt:lpstr>General Guidelines</vt:lpstr>
      <vt:lpstr>General Guidelines</vt:lpstr>
      <vt:lpstr>PowerPoint Presentation</vt:lpstr>
      <vt:lpstr>PowerPoint Presentation</vt:lpstr>
      <vt:lpstr>The First Page</vt:lpstr>
      <vt:lpstr>In-Text Citations</vt:lpstr>
      <vt:lpstr>PowerPoint Presentation</vt:lpstr>
      <vt:lpstr>Citations: Print Source with an Author</vt:lpstr>
      <vt:lpstr>Citations: Print Sources with an Unknown Author</vt:lpstr>
      <vt:lpstr>Other Citations</vt:lpstr>
      <vt:lpstr>Other Citations</vt:lpstr>
      <vt:lpstr>Other Citations</vt:lpstr>
      <vt:lpstr>Other Citations</vt:lpstr>
      <vt:lpstr>Other Citations</vt:lpstr>
      <vt:lpstr>Formatting Short Quotations</vt:lpstr>
      <vt:lpstr>Formatting Long Quotations</vt:lpstr>
      <vt:lpstr>Formatting Quotes: Adding and Omitting Words</vt:lpstr>
      <vt:lpstr>Works Cited</vt:lpstr>
      <vt:lpstr>PowerPoint Presentation</vt:lpstr>
      <vt:lpstr>PowerPoint Presentation</vt:lpstr>
      <vt:lpstr>Works Cited</vt:lpstr>
      <vt:lpstr>Works Cited</vt:lpstr>
      <vt:lpstr>For More Information</vt:lpstr>
    </vt:vector>
  </TitlesOfParts>
  <Company>Leon County Schools</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MLA Formatting</dc:title>
  <dc:creator>Shepard, Sarah</dc:creator>
  <cp:lastModifiedBy>Kollar, Charise</cp:lastModifiedBy>
  <cp:revision>8</cp:revision>
  <dcterms:created xsi:type="dcterms:W3CDTF">2014-11-17T13:46:32Z</dcterms:created>
  <dcterms:modified xsi:type="dcterms:W3CDTF">2018-01-28T22:01:51Z</dcterms:modified>
</cp:coreProperties>
</file>