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60" r:id="rId2"/>
    <p:sldId id="273" r:id="rId3"/>
    <p:sldId id="275" r:id="rId4"/>
    <p:sldId id="276" r:id="rId5"/>
    <p:sldId id="277" r:id="rId6"/>
    <p:sldId id="278" r:id="rId7"/>
    <p:sldId id="279" r:id="rId8"/>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684" autoAdjust="0"/>
  </p:normalViewPr>
  <p:slideViewPr>
    <p:cSldViewPr>
      <p:cViewPr varScale="1">
        <p:scale>
          <a:sx n="58" d="100"/>
          <a:sy n="58" d="100"/>
        </p:scale>
        <p:origin x="66"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538" y="-84"/>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692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2546" tIns="46273" rIns="92546" bIns="4627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1963"/>
          </a:xfrm>
          <a:prstGeom prst="rect">
            <a:avLst/>
          </a:prstGeom>
        </p:spPr>
        <p:txBody>
          <a:bodyPr vert="horz" lIns="92546" tIns="46273" rIns="92546" bIns="46273" rtlCol="0"/>
          <a:lstStyle>
            <a:lvl1pPr algn="r" fontAlgn="auto">
              <a:spcBef>
                <a:spcPts val="0"/>
              </a:spcBef>
              <a:spcAft>
                <a:spcPts val="0"/>
              </a:spcAft>
              <a:defRPr sz="1200">
                <a:latin typeface="+mn-lt"/>
                <a:cs typeface="+mn-cs"/>
              </a:defRPr>
            </a:lvl1pPr>
          </a:lstStyle>
          <a:p>
            <a:pPr>
              <a:defRPr/>
            </a:pPr>
            <a:fld id="{E229C947-96A3-4B5C-82CE-D8E6F42FB93D}" type="datetimeFigureOut">
              <a:rPr lang="en-US"/>
              <a:pPr>
                <a:defRPr/>
              </a:pPr>
              <a:t>8/31/2017</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pPr lvl="0"/>
            <a:endParaRPr lang="en-US" noProof="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2546" tIns="46273" rIns="92546" bIns="462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7288"/>
            <a:ext cx="3013075" cy="461962"/>
          </a:xfrm>
          <a:prstGeom prst="rect">
            <a:avLst/>
          </a:prstGeom>
        </p:spPr>
        <p:txBody>
          <a:bodyPr vert="horz" lIns="92546" tIns="46273" rIns="92546" bIns="4627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2546" tIns="46273" rIns="92546" bIns="46273" rtlCol="0" anchor="b"/>
          <a:lstStyle>
            <a:lvl1pPr algn="r" fontAlgn="auto">
              <a:spcBef>
                <a:spcPts val="0"/>
              </a:spcBef>
              <a:spcAft>
                <a:spcPts val="0"/>
              </a:spcAft>
              <a:defRPr sz="1200">
                <a:latin typeface="+mn-lt"/>
                <a:cs typeface="+mn-cs"/>
              </a:defRPr>
            </a:lvl1pPr>
          </a:lstStyle>
          <a:p>
            <a:pPr>
              <a:defRPr/>
            </a:pPr>
            <a:fld id="{8C5EE151-E6E3-406E-84AD-9A0D2873B955}" type="slidenum">
              <a:rPr lang="en-US"/>
              <a:pPr>
                <a:defRPr/>
              </a:pPr>
              <a:t>‹#›</a:t>
            </a:fld>
            <a:endParaRPr lang="en-US"/>
          </a:p>
        </p:txBody>
      </p:sp>
    </p:spTree>
    <p:extLst>
      <p:ext uri="{BB962C8B-B14F-4D97-AF65-F5344CB8AC3E}">
        <p14:creationId xmlns:p14="http://schemas.microsoft.com/office/powerpoint/2010/main" val="17471214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45B16607-5213-40B4-9F8C-9171D5EF5377}" type="datetimeFigureOut">
              <a:rPr lang="en-US"/>
              <a:pPr>
                <a:defRPr/>
              </a:pPr>
              <a:t>8/31/2017</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5CCB3BF4-6DE8-418F-9A0D-7A80A13E97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671DAFB-4CF6-4702-9BE4-34DBFB2327DF}" type="datetimeFigureOut">
              <a:rPr lang="en-US"/>
              <a:pPr>
                <a:defRPr/>
              </a:pPr>
              <a:t>8/31/2017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F047C59-5F41-42C6-98CA-08A17E6F55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0"/>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1"/>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37899DD-B12B-462F-8298-783F924FA20E}" type="datetimeFigureOut">
              <a:rPr lang="en-US"/>
              <a:pPr>
                <a:defRPr/>
              </a:pPr>
              <a:t>8/31/2017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07F781B-12DD-4A49-ABAB-0552F875BF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191A2E7-EEFD-4BBC-B53E-7E9534E69DA9}" type="datetimeFigureOut">
              <a:rPr lang="en-US"/>
              <a:pPr>
                <a:defRPr/>
              </a:pPr>
              <a:t>8/31/2017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1781F0F-D517-4812-9D90-A524E36B4B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7B133290-FC5F-4406-AAE6-0B265A594F1B}" type="datetimeFigureOut">
              <a:rPr lang="en-US"/>
              <a:pPr>
                <a:defRPr/>
              </a:pPr>
              <a:t>8/31/2017</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E38CAB0-3EF3-4873-AECD-6C6D0CBFED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95576EE-6F08-45CA-9DB2-09B896E0DD89}" type="datetimeFigureOut">
              <a:rPr lang="en-US"/>
              <a:pPr>
                <a:defRPr/>
              </a:pPr>
              <a:t>8/31/2017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E80301CC-EECC-498E-8938-8BF15E8E06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7299746-52F4-4207-8993-F2855F5D1547}" type="datetimeFigureOut">
              <a:rPr lang="en-US"/>
              <a:pPr>
                <a:defRPr/>
              </a:pPr>
              <a:t>8/31/2017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2CF7CFD-0876-4B06-B194-86426DEBD0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FFE0E46F-5BAB-4E0C-8A38-73465353C860}" type="datetimeFigureOut">
              <a:rPr lang="en-US"/>
              <a:pPr>
                <a:defRPr/>
              </a:pPr>
              <a:t>8/31/2017</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D0748C67-A999-4BD4-9B1C-7CFB2EFCA7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4B0FD4D0-86E8-4F63-A608-4B14040685F2}" type="datetimeFigureOut">
              <a:rPr lang="en-US"/>
              <a:pPr>
                <a:defRPr/>
              </a:pPr>
              <a:t>8/31/2017</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5CA21E97-1F94-4D2F-AD0B-1FCAEF7B46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583D092-41C1-4F6A-A10C-AAF109485D56}" type="datetimeFigureOut">
              <a:rPr lang="en-US"/>
              <a:pPr>
                <a:defRPr/>
              </a:pPr>
              <a:t>8/31/2017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52455BE-00A8-4891-B16E-1A26BDE5C3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F5DBF361-9E35-460C-8C71-0F01D2FFD528}" type="datetimeFigureOut">
              <a:rPr lang="en-US"/>
              <a:pPr>
                <a:defRPr/>
              </a:pPr>
              <a:t>8/31/2017</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D8EB9DF7-44E5-456D-8AC1-4685A9BAE1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2AB813F2-2B67-424C-84E6-09642E81BB71}" type="datetimeFigureOut">
              <a:rPr lang="en-US"/>
              <a:pPr>
                <a:defRPr/>
              </a:pPr>
              <a:t>8/31/2017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C2EDF69B-3552-4AB1-8C0F-905578927011}"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2" r:id="rId1"/>
    <p:sldLayoutId id="2147483707" r:id="rId2"/>
    <p:sldLayoutId id="2147483713" r:id="rId3"/>
    <p:sldLayoutId id="2147483708" r:id="rId4"/>
    <p:sldLayoutId id="2147483714" r:id="rId5"/>
    <p:sldLayoutId id="2147483709" r:id="rId6"/>
    <p:sldLayoutId id="2147483715" r:id="rId7"/>
    <p:sldLayoutId id="2147483716" r:id="rId8"/>
    <p:sldLayoutId id="2147483717" r:id="rId9"/>
    <p:sldLayoutId id="2147483710" r:id="rId10"/>
    <p:sldLayoutId id="214748371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REHUGO for Evidence</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10000"/>
          </a:bodyPr>
          <a:lstStyle/>
          <a:p>
            <a:pPr marL="365760" indent="-283464" eaLnBrk="1" fontAlgn="auto" hangingPunct="1">
              <a:spcAft>
                <a:spcPts val="0"/>
              </a:spcAft>
              <a:buFont typeface="Wingdings 2"/>
              <a:buChar char=""/>
              <a:defRPr/>
            </a:pPr>
            <a:r>
              <a:rPr lang="en-US" dirty="0"/>
              <a:t>To support your argument, you must use very specific examples. In order to help you remember the types of evidence you can use, we have an acronym called REHUGO that will help you brainstorm potential evidence and topics. </a:t>
            </a:r>
          </a:p>
          <a:p>
            <a:pPr marL="365760" indent="-283464" eaLnBrk="1" fontAlgn="auto" hangingPunct="1">
              <a:spcAft>
                <a:spcPts val="0"/>
              </a:spcAft>
              <a:buFont typeface="Wingdings 2"/>
              <a:buChar char=""/>
              <a:defRPr/>
            </a:pPr>
            <a:r>
              <a:rPr lang="en-US" b="1" dirty="0"/>
              <a:t>Reading</a:t>
            </a:r>
          </a:p>
          <a:p>
            <a:pPr marL="365760" indent="-283464" eaLnBrk="1" fontAlgn="auto" hangingPunct="1">
              <a:spcAft>
                <a:spcPts val="0"/>
              </a:spcAft>
              <a:buFont typeface="Wingdings 2"/>
              <a:buChar char=""/>
              <a:defRPr/>
            </a:pPr>
            <a:r>
              <a:rPr lang="en-US" b="1" dirty="0"/>
              <a:t>Entertainment/Pop Culture </a:t>
            </a:r>
          </a:p>
          <a:p>
            <a:pPr marL="365760" indent="-283464" eaLnBrk="1" fontAlgn="auto" hangingPunct="1">
              <a:spcAft>
                <a:spcPts val="0"/>
              </a:spcAft>
              <a:buFont typeface="Wingdings 2"/>
              <a:buChar char=""/>
              <a:defRPr/>
            </a:pPr>
            <a:r>
              <a:rPr lang="en-US" b="1" dirty="0"/>
              <a:t>History</a:t>
            </a:r>
          </a:p>
          <a:p>
            <a:pPr marL="365760" indent="-283464" eaLnBrk="1" fontAlgn="auto" hangingPunct="1">
              <a:spcAft>
                <a:spcPts val="0"/>
              </a:spcAft>
              <a:buFont typeface="Wingdings 2"/>
              <a:buChar char=""/>
              <a:defRPr/>
            </a:pPr>
            <a:r>
              <a:rPr lang="en-US" b="1" dirty="0"/>
              <a:t>Universal Truths</a:t>
            </a:r>
          </a:p>
          <a:p>
            <a:pPr marL="365760" indent="-283464" eaLnBrk="1" fontAlgn="auto" hangingPunct="1">
              <a:spcAft>
                <a:spcPts val="0"/>
              </a:spcAft>
              <a:buFont typeface="Wingdings 2"/>
              <a:buChar char=""/>
              <a:defRPr/>
            </a:pPr>
            <a:r>
              <a:rPr lang="en-US" b="1" dirty="0"/>
              <a:t>Government/Current Events</a:t>
            </a:r>
          </a:p>
          <a:p>
            <a:pPr marL="365760" indent="-283464" eaLnBrk="1" fontAlgn="auto" hangingPunct="1">
              <a:spcAft>
                <a:spcPts val="0"/>
              </a:spcAft>
              <a:buFont typeface="Wingdings 2"/>
              <a:buChar char=""/>
              <a:defRPr/>
            </a:pPr>
            <a:r>
              <a:rPr lang="en-US" b="1" dirty="0"/>
              <a:t>Observation and Personal Experience</a:t>
            </a:r>
          </a:p>
          <a:p>
            <a:pPr marL="365760" indent="-283464"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792162"/>
          </a:xfrm>
        </p:spPr>
        <p:txBody>
          <a:bodyPr/>
          <a:lstStyle/>
          <a:p>
            <a:pPr eaLnBrk="1" fontAlgn="auto" hangingPunct="1">
              <a:spcAft>
                <a:spcPts val="0"/>
              </a:spcAft>
              <a:defRPr/>
            </a:pPr>
            <a:r>
              <a:rPr lang="en-US" dirty="0" smtClean="0">
                <a:solidFill>
                  <a:schemeClr val="tx2">
                    <a:satMod val="130000"/>
                  </a:schemeClr>
                </a:solidFill>
              </a:rPr>
              <a:t>Reading</a:t>
            </a:r>
            <a:endParaRPr lang="en-US" dirty="0">
              <a:solidFill>
                <a:schemeClr val="tx2">
                  <a:satMod val="130000"/>
                </a:schemeClr>
              </a:solidFill>
            </a:endParaRPr>
          </a:p>
        </p:txBody>
      </p:sp>
      <p:sp>
        <p:nvSpPr>
          <p:cNvPr id="18435" name="Content Placeholder 2"/>
          <p:cNvSpPr>
            <a:spLocks noGrp="1"/>
          </p:cNvSpPr>
          <p:nvPr>
            <p:ph idx="1"/>
          </p:nvPr>
        </p:nvSpPr>
        <p:spPr>
          <a:xfrm>
            <a:off x="1435100" y="1066800"/>
            <a:ext cx="7499350" cy="5181600"/>
          </a:xfrm>
        </p:spPr>
        <p:txBody>
          <a:bodyPr/>
          <a:lstStyle/>
          <a:p>
            <a:pPr eaLnBrk="1" hangingPunct="1"/>
            <a:r>
              <a:rPr lang="en-US" dirty="0" smtClean="0"/>
              <a:t>Articles</a:t>
            </a:r>
          </a:p>
          <a:p>
            <a:pPr eaLnBrk="1" hangingPunct="1"/>
            <a:r>
              <a:rPr lang="en-US" dirty="0" smtClean="0"/>
              <a:t>Newspaper &amp; Magazine stories</a:t>
            </a:r>
          </a:p>
          <a:p>
            <a:pPr eaLnBrk="1" hangingPunct="1"/>
            <a:r>
              <a:rPr lang="en-US" dirty="0" smtClean="0"/>
              <a:t>Essays</a:t>
            </a:r>
          </a:p>
          <a:p>
            <a:pPr eaLnBrk="1" hangingPunct="1"/>
            <a:r>
              <a:rPr lang="en-US" dirty="0" smtClean="0"/>
              <a:t>Fictional Texts: novels, stories, poems</a:t>
            </a:r>
          </a:p>
          <a:p>
            <a:pPr eaLnBrk="1" hangingPunct="1"/>
            <a:r>
              <a:rPr lang="en-US" dirty="0" smtClean="0"/>
              <a:t>Comic Books </a:t>
            </a:r>
          </a:p>
          <a:p>
            <a:pPr eaLnBrk="1" hangingPunct="1"/>
            <a:r>
              <a:rPr lang="en-US" dirty="0" smtClean="0"/>
              <a:t>Political Cartoons (and other cartoons)</a:t>
            </a:r>
          </a:p>
          <a:p>
            <a:pPr eaLnBrk="1" hangingPunct="1"/>
            <a:r>
              <a:rPr lang="en-US" i="1" dirty="0" smtClean="0"/>
              <a:t>Credible</a:t>
            </a:r>
            <a:r>
              <a:rPr lang="en-US" dirty="0" smtClean="0"/>
              <a:t> Blogs </a:t>
            </a:r>
          </a:p>
          <a:p>
            <a:pPr eaLnBrk="1" hangingPunct="1"/>
            <a:r>
              <a:rPr lang="en-US" dirty="0" smtClean="0"/>
              <a:t>Textbooks</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Entertainment &amp; Pop Culture</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10000"/>
          </a:bodyPr>
          <a:lstStyle/>
          <a:p>
            <a:pPr marL="365760" indent="-283464" eaLnBrk="1" fontAlgn="auto" hangingPunct="1">
              <a:spcAft>
                <a:spcPts val="0"/>
              </a:spcAft>
              <a:buFont typeface="Wingdings 2"/>
              <a:buChar char=""/>
              <a:defRPr/>
            </a:pPr>
            <a:r>
              <a:rPr lang="en-US" dirty="0" smtClean="0"/>
              <a:t>Movie Stars, TV Stars</a:t>
            </a:r>
          </a:p>
          <a:p>
            <a:pPr marL="365760" indent="-283464" eaLnBrk="1" fontAlgn="auto" hangingPunct="1">
              <a:spcAft>
                <a:spcPts val="0"/>
              </a:spcAft>
              <a:buFont typeface="Wingdings 2"/>
              <a:buChar char=""/>
              <a:defRPr/>
            </a:pPr>
            <a:r>
              <a:rPr lang="en-US" dirty="0" smtClean="0"/>
              <a:t>Professional Athletes</a:t>
            </a:r>
          </a:p>
          <a:p>
            <a:pPr marL="365760" indent="-283464" eaLnBrk="1" fontAlgn="auto" hangingPunct="1">
              <a:spcAft>
                <a:spcPts val="0"/>
              </a:spcAft>
              <a:buFont typeface="Wingdings 2"/>
              <a:buChar char=""/>
              <a:defRPr/>
            </a:pPr>
            <a:r>
              <a:rPr lang="en-US" dirty="0" smtClean="0"/>
              <a:t>Renowned Writers</a:t>
            </a:r>
          </a:p>
          <a:p>
            <a:pPr marL="365760" indent="-283464" eaLnBrk="1" fontAlgn="auto" hangingPunct="1">
              <a:spcAft>
                <a:spcPts val="0"/>
              </a:spcAft>
              <a:buFont typeface="Wingdings 2"/>
              <a:buChar char=""/>
              <a:defRPr/>
            </a:pPr>
            <a:r>
              <a:rPr lang="en-US" dirty="0" smtClean="0"/>
              <a:t>Musicians </a:t>
            </a:r>
          </a:p>
          <a:p>
            <a:pPr marL="365760" indent="-283464" eaLnBrk="1" fontAlgn="auto" hangingPunct="1">
              <a:spcAft>
                <a:spcPts val="0"/>
              </a:spcAft>
              <a:buFont typeface="Wingdings 2"/>
              <a:buChar char=""/>
              <a:defRPr/>
            </a:pPr>
            <a:r>
              <a:rPr lang="en-US" dirty="0" smtClean="0"/>
              <a:t>Documentaries, Films, Movies, TV shows</a:t>
            </a:r>
          </a:p>
          <a:p>
            <a:pPr marL="365760" indent="-283464" eaLnBrk="1" fontAlgn="auto" hangingPunct="1">
              <a:spcAft>
                <a:spcPts val="0"/>
              </a:spcAft>
              <a:buFont typeface="Wingdings 2"/>
              <a:buChar char=""/>
              <a:defRPr/>
            </a:pPr>
            <a:r>
              <a:rPr lang="en-US" dirty="0" smtClean="0"/>
              <a:t>Plays, Poetry Slams, Performance Art</a:t>
            </a:r>
          </a:p>
          <a:p>
            <a:pPr marL="365760" indent="-283464" eaLnBrk="1" fontAlgn="auto" hangingPunct="1">
              <a:spcAft>
                <a:spcPts val="0"/>
              </a:spcAft>
              <a:buFont typeface="Wingdings 2"/>
              <a:buChar char=""/>
              <a:defRPr/>
            </a:pPr>
            <a:r>
              <a:rPr lang="en-US" dirty="0" smtClean="0"/>
              <a:t>Video Games (maybe even board games)</a:t>
            </a:r>
          </a:p>
          <a:p>
            <a:pPr marL="365760" indent="-283464" eaLnBrk="1" fontAlgn="auto" hangingPunct="1">
              <a:spcAft>
                <a:spcPts val="0"/>
              </a:spcAft>
              <a:buFont typeface="Wingdings 2"/>
              <a:buChar char=""/>
              <a:defRPr/>
            </a:pPr>
            <a:r>
              <a:rPr lang="en-US" dirty="0" smtClean="0"/>
              <a:t>Songs, Albums</a:t>
            </a:r>
          </a:p>
          <a:p>
            <a:pPr marL="365760" indent="-283464" eaLnBrk="1" fontAlgn="auto" hangingPunct="1">
              <a:spcAft>
                <a:spcPts val="0"/>
              </a:spcAft>
              <a:buFont typeface="Wingdings 2"/>
              <a:buChar char=""/>
              <a:defRPr/>
            </a:pPr>
            <a:r>
              <a:rPr lang="en-US" dirty="0" smtClean="0"/>
              <a:t>Fads, Fashions, Trendy Movements &amp; Causes</a:t>
            </a:r>
          </a:p>
          <a:p>
            <a:pPr marL="365760" indent="-283464"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782762"/>
          </a:xfrm>
        </p:spPr>
        <p:txBody>
          <a:bodyPr>
            <a:normAutofit fontScale="90000"/>
          </a:bodyPr>
          <a:lstStyle/>
          <a:p>
            <a:pPr eaLnBrk="1" fontAlgn="auto" hangingPunct="1">
              <a:spcAft>
                <a:spcPts val="0"/>
              </a:spcAft>
              <a:defRPr/>
            </a:pPr>
            <a:r>
              <a:rPr lang="en-US" dirty="0" smtClean="0">
                <a:solidFill>
                  <a:schemeClr val="tx2">
                    <a:satMod val="130000"/>
                  </a:schemeClr>
                </a:solidFill>
              </a:rPr>
              <a:t>History </a:t>
            </a:r>
            <a:br>
              <a:rPr lang="en-US" dirty="0" smtClean="0">
                <a:solidFill>
                  <a:schemeClr val="tx2">
                    <a:satMod val="130000"/>
                  </a:schemeClr>
                </a:solidFill>
              </a:rPr>
            </a:br>
            <a:r>
              <a:rPr lang="en-US" sz="4000" dirty="0" smtClean="0">
                <a:solidFill>
                  <a:schemeClr val="tx2">
                    <a:satMod val="130000"/>
                  </a:schemeClr>
                </a:solidFill>
                <a:effectLst/>
              </a:rPr>
              <a:t>Remember, history is being “made” all the time – it doesn’t have to be “old.”</a:t>
            </a:r>
            <a:endParaRPr lang="en-US" sz="4000" dirty="0">
              <a:solidFill>
                <a:schemeClr val="tx2">
                  <a:satMod val="130000"/>
                </a:schemeClr>
              </a:solidFill>
              <a:effectLst/>
            </a:endParaRPr>
          </a:p>
        </p:txBody>
      </p:sp>
      <p:sp>
        <p:nvSpPr>
          <p:cNvPr id="19459" name="Content Placeholder 2"/>
          <p:cNvSpPr>
            <a:spLocks noGrp="1"/>
          </p:cNvSpPr>
          <p:nvPr>
            <p:ph idx="1"/>
          </p:nvPr>
        </p:nvSpPr>
        <p:spPr>
          <a:xfrm>
            <a:off x="1435100" y="2286000"/>
            <a:ext cx="7499350" cy="3962400"/>
          </a:xfrm>
        </p:spPr>
        <p:txBody>
          <a:bodyPr/>
          <a:lstStyle/>
          <a:p>
            <a:pPr eaLnBrk="1" hangingPunct="1"/>
            <a:r>
              <a:rPr lang="en-US" smtClean="0"/>
              <a:t>Historical dates</a:t>
            </a:r>
          </a:p>
          <a:p>
            <a:pPr eaLnBrk="1" hangingPunct="1"/>
            <a:r>
              <a:rPr lang="en-US" smtClean="0"/>
              <a:t>Historical events</a:t>
            </a:r>
          </a:p>
          <a:p>
            <a:pPr eaLnBrk="1" hangingPunct="1"/>
            <a:r>
              <a:rPr lang="en-US" smtClean="0"/>
              <a:t>Historical movements &amp; causes</a:t>
            </a:r>
          </a:p>
          <a:p>
            <a:pPr eaLnBrk="1" hangingPunct="1"/>
            <a:r>
              <a:rPr lang="en-US" smtClean="0"/>
              <a:t>Historical regimes, rulers, dynasties</a:t>
            </a:r>
          </a:p>
          <a:p>
            <a:pPr eaLnBrk="1" hangingPunct="1"/>
            <a:r>
              <a:rPr lang="en-US" smtClean="0"/>
              <a:t>Historical monuments &amp; tributes</a:t>
            </a:r>
          </a:p>
          <a:p>
            <a:pPr eaLnBrk="1" hangingPunct="1"/>
            <a:r>
              <a:rPr lang="en-US" smtClean="0"/>
              <a:t>Historically famous/impacting speeches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792162"/>
          </a:xfrm>
        </p:spPr>
        <p:txBody>
          <a:bodyPr/>
          <a:lstStyle/>
          <a:p>
            <a:pPr eaLnBrk="1" fontAlgn="auto" hangingPunct="1">
              <a:spcAft>
                <a:spcPts val="0"/>
              </a:spcAft>
              <a:defRPr/>
            </a:pPr>
            <a:r>
              <a:rPr lang="en-US" dirty="0" smtClean="0">
                <a:solidFill>
                  <a:schemeClr val="tx2">
                    <a:satMod val="130000"/>
                  </a:schemeClr>
                </a:solidFill>
              </a:rPr>
              <a:t>Universal Truths</a:t>
            </a:r>
            <a:r>
              <a:rPr lang="en-US" dirty="0" smtClean="0">
                <a:solidFill>
                  <a:schemeClr val="accent1"/>
                </a:solidFill>
              </a:rPr>
              <a:t>* </a:t>
            </a:r>
            <a:endParaRPr lang="en-US" dirty="0">
              <a:solidFill>
                <a:schemeClr val="accent1"/>
              </a:solidFill>
            </a:endParaRPr>
          </a:p>
        </p:txBody>
      </p:sp>
      <p:sp>
        <p:nvSpPr>
          <p:cNvPr id="3" name="Content Placeholder 2"/>
          <p:cNvSpPr>
            <a:spLocks noGrp="1"/>
          </p:cNvSpPr>
          <p:nvPr>
            <p:ph idx="1"/>
          </p:nvPr>
        </p:nvSpPr>
        <p:spPr>
          <a:xfrm>
            <a:off x="1435100" y="1143000"/>
            <a:ext cx="7499350" cy="5410200"/>
          </a:xfrm>
        </p:spPr>
        <p:txBody>
          <a:bodyPr>
            <a:normAutofit fontScale="92500" lnSpcReduction="20000"/>
          </a:bodyPr>
          <a:lstStyle/>
          <a:p>
            <a:pPr marL="365760" indent="-283464" eaLnBrk="1" fontAlgn="auto" hangingPunct="1">
              <a:spcAft>
                <a:spcPts val="0"/>
              </a:spcAft>
              <a:buFont typeface="Wingdings 2"/>
              <a:buChar char=""/>
              <a:defRPr/>
            </a:pPr>
            <a:r>
              <a:rPr lang="en-US" dirty="0" smtClean="0"/>
              <a:t>Famous quotes </a:t>
            </a:r>
            <a:r>
              <a:rPr lang="en-US" sz="2800" dirty="0" smtClean="0"/>
              <a:t>(often from famous people)</a:t>
            </a:r>
          </a:p>
          <a:p>
            <a:pPr marL="365760" indent="-283464" eaLnBrk="1" fontAlgn="auto" hangingPunct="1">
              <a:spcAft>
                <a:spcPts val="0"/>
              </a:spcAft>
              <a:buFont typeface="Wingdings 2"/>
              <a:buChar char=""/>
              <a:defRPr/>
            </a:pPr>
            <a:r>
              <a:rPr lang="en-US" dirty="0" smtClean="0"/>
              <a:t>Old “wives’ tales”</a:t>
            </a:r>
          </a:p>
          <a:p>
            <a:pPr marL="365760" indent="-283464" eaLnBrk="1" fontAlgn="auto" hangingPunct="1">
              <a:spcAft>
                <a:spcPts val="0"/>
              </a:spcAft>
              <a:buFont typeface="Wingdings 2"/>
              <a:buChar char=""/>
              <a:defRPr/>
            </a:pPr>
            <a:r>
              <a:rPr lang="en-US" dirty="0" smtClean="0"/>
              <a:t>Adages, axioms, sayings, credos, etc.</a:t>
            </a:r>
          </a:p>
          <a:p>
            <a:pPr marL="365760" indent="-283464" eaLnBrk="1" fontAlgn="auto" hangingPunct="1">
              <a:spcAft>
                <a:spcPts val="0"/>
              </a:spcAft>
              <a:buFont typeface="Wingdings 2"/>
              <a:buChar char=""/>
              <a:defRPr/>
            </a:pPr>
            <a:r>
              <a:rPr lang="en-US" dirty="0" smtClean="0"/>
              <a:t>Proverbs</a:t>
            </a:r>
          </a:p>
          <a:p>
            <a:pPr marL="365760" indent="-283464" eaLnBrk="1" fontAlgn="auto" hangingPunct="1">
              <a:spcAft>
                <a:spcPts val="0"/>
              </a:spcAft>
              <a:buFont typeface="Wingdings 2"/>
              <a:buChar char=""/>
              <a:defRPr/>
            </a:pPr>
            <a:r>
              <a:rPr lang="en-US" dirty="0" smtClean="0"/>
              <a:t>Mottos, mission statements</a:t>
            </a:r>
          </a:p>
          <a:p>
            <a:pPr marL="365760" indent="-283464" eaLnBrk="1" fontAlgn="auto" hangingPunct="1">
              <a:spcAft>
                <a:spcPts val="0"/>
              </a:spcAft>
              <a:buFont typeface="Wingdings 2"/>
              <a:buChar char=""/>
              <a:defRPr/>
            </a:pPr>
            <a:r>
              <a:rPr lang="en-US" dirty="0" smtClean="0"/>
              <a:t>Philosophy</a:t>
            </a:r>
          </a:p>
          <a:p>
            <a:pPr marL="365760" indent="-283464" eaLnBrk="1" fontAlgn="auto" hangingPunct="1">
              <a:spcAft>
                <a:spcPts val="0"/>
              </a:spcAft>
              <a:buFont typeface="Wingdings 2"/>
              <a:buChar char=""/>
              <a:defRPr/>
            </a:pPr>
            <a:r>
              <a:rPr lang="en-US" dirty="0" smtClean="0"/>
              <a:t>Psychology</a:t>
            </a:r>
          </a:p>
          <a:p>
            <a:pPr marL="365760" indent="-283464" eaLnBrk="1" fontAlgn="auto" hangingPunct="1">
              <a:spcAft>
                <a:spcPts val="0"/>
              </a:spcAft>
              <a:buFont typeface="Wingdings 2"/>
              <a:buNone/>
              <a:defRPr/>
            </a:pPr>
            <a:endParaRPr lang="en-US" dirty="0" smtClean="0"/>
          </a:p>
          <a:p>
            <a:pPr marL="365760" indent="-283464" eaLnBrk="1" fontAlgn="auto" hangingPunct="1">
              <a:spcAft>
                <a:spcPts val="0"/>
              </a:spcAft>
              <a:buFont typeface="Wingdings 2"/>
              <a:buNone/>
              <a:defRPr/>
            </a:pPr>
            <a:r>
              <a:rPr lang="en-US" sz="1900" b="1" dirty="0" smtClean="0">
                <a:solidFill>
                  <a:schemeClr val="accent1"/>
                </a:solidFill>
              </a:rPr>
              <a:t>*  </a:t>
            </a:r>
            <a:r>
              <a:rPr lang="en-US" sz="1900" b="1" i="1" dirty="0" smtClean="0">
                <a:solidFill>
                  <a:schemeClr val="accent1"/>
                </a:solidFill>
              </a:rPr>
              <a:t>You have to be really careful when you use the universal truths category.  </a:t>
            </a:r>
            <a:r>
              <a:rPr lang="en-US" sz="1900" b="1" i="1" u="sng" dirty="0" smtClean="0">
                <a:solidFill>
                  <a:schemeClr val="accent1"/>
                </a:solidFill>
              </a:rPr>
              <a:t>You want to avoid being cliché or using cliché phrases in your writing.  </a:t>
            </a:r>
            <a:r>
              <a:rPr lang="en-US" sz="1900" b="1" i="1" dirty="0" smtClean="0">
                <a:solidFill>
                  <a:schemeClr val="accent1"/>
                </a:solidFill>
              </a:rPr>
              <a:t>When you use a universal truth as a point of argument or an example, you are going to discuss the idea behind the saying at length.  You are not just dropping the phrase into your writing then moving 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Government &amp; Current Events</a:t>
            </a:r>
            <a:endParaRPr lang="en-US" dirty="0">
              <a:solidFill>
                <a:schemeClr val="tx2">
                  <a:satMod val="130000"/>
                </a:schemeClr>
              </a:solidFill>
            </a:endParaRPr>
          </a:p>
        </p:txBody>
      </p:sp>
      <p:sp>
        <p:nvSpPr>
          <p:cNvPr id="22531" name="Content Placeholder 2"/>
          <p:cNvSpPr>
            <a:spLocks noGrp="1"/>
          </p:cNvSpPr>
          <p:nvPr>
            <p:ph idx="1"/>
          </p:nvPr>
        </p:nvSpPr>
        <p:spPr/>
        <p:txBody>
          <a:bodyPr/>
          <a:lstStyle/>
          <a:p>
            <a:pPr eaLnBrk="1" hangingPunct="1"/>
            <a:r>
              <a:rPr lang="en-US" dirty="0" smtClean="0"/>
              <a:t>Politicians and Policies</a:t>
            </a:r>
          </a:p>
          <a:p>
            <a:pPr eaLnBrk="1" hangingPunct="1"/>
            <a:r>
              <a:rPr lang="en-US" dirty="0" smtClean="0"/>
              <a:t>Laws, bills, petitions, etc.</a:t>
            </a:r>
          </a:p>
          <a:p>
            <a:pPr eaLnBrk="1" hangingPunct="1"/>
            <a:r>
              <a:rPr lang="en-US" dirty="0" smtClean="0"/>
              <a:t>Elections </a:t>
            </a:r>
          </a:p>
          <a:p>
            <a:pPr eaLnBrk="1" hangingPunct="1"/>
            <a:r>
              <a:rPr lang="en-US" dirty="0" smtClean="0"/>
              <a:t>News Stories</a:t>
            </a:r>
          </a:p>
          <a:p>
            <a:pPr eaLnBrk="1" hangingPunct="1"/>
            <a:r>
              <a:rPr lang="en-US" dirty="0" smtClean="0"/>
              <a:t>Local, National, and/or Worldly Events</a:t>
            </a:r>
          </a:p>
          <a:p>
            <a:pPr eaLnBrk="1" hangingPunct="1"/>
            <a:r>
              <a:rPr lang="en-US" dirty="0" smtClean="0"/>
              <a:t>Student Government issues and concerns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Observations/Personal Experiences</a:t>
            </a:r>
            <a:endParaRPr lang="en-US" dirty="0">
              <a:solidFill>
                <a:schemeClr val="tx2">
                  <a:satMod val="130000"/>
                </a:schemeClr>
              </a:solidFill>
            </a:endParaRPr>
          </a:p>
        </p:txBody>
      </p:sp>
      <p:sp>
        <p:nvSpPr>
          <p:cNvPr id="23555" name="Content Placeholder 2"/>
          <p:cNvSpPr>
            <a:spLocks noGrp="1"/>
          </p:cNvSpPr>
          <p:nvPr>
            <p:ph idx="1"/>
          </p:nvPr>
        </p:nvSpPr>
        <p:spPr/>
        <p:txBody>
          <a:bodyPr/>
          <a:lstStyle/>
          <a:p>
            <a:pPr eaLnBrk="1" hangingPunct="1"/>
            <a:r>
              <a:rPr lang="en-US" dirty="0" smtClean="0"/>
              <a:t>Tendencies you’ve noticed about public (or private) behavior (at concerts, museums, ball games, in libraries, restaurants, church, etc.)</a:t>
            </a:r>
          </a:p>
          <a:p>
            <a:pPr eaLnBrk="1" hangingPunct="1"/>
            <a:r>
              <a:rPr lang="en-US" dirty="0" smtClean="0"/>
              <a:t>Events and happenings in your own life</a:t>
            </a:r>
          </a:p>
          <a:p>
            <a:pPr eaLnBrk="1" hangingPunct="1"/>
            <a:r>
              <a:rPr lang="en-US" dirty="0" smtClean="0"/>
              <a:t>Events and happenings in the lives of people you know</a:t>
            </a:r>
          </a:p>
          <a:p>
            <a:pPr eaLnBrk="1" hangingPunct="1"/>
            <a:r>
              <a:rPr lang="en-US" dirty="0" smtClean="0"/>
              <a:t>Personal goals, ambitions, plans, etc.</a:t>
            </a:r>
          </a:p>
          <a:p>
            <a:pPr eaLnBrk="1" hangingPunct="1"/>
            <a:r>
              <a:rPr lang="en-US" dirty="0" smtClean="0"/>
              <a:t>Personal schedule, routine, agenda, etc.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2696</TotalTime>
  <Words>354</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Verdana</vt:lpstr>
      <vt:lpstr>Wingdings 2</vt:lpstr>
      <vt:lpstr>Solstice</vt:lpstr>
      <vt:lpstr>REHUGO for Evidence</vt:lpstr>
      <vt:lpstr>Reading</vt:lpstr>
      <vt:lpstr>Entertainment &amp; Pop Culture</vt:lpstr>
      <vt:lpstr>History  Remember, history is being “made” all the time – it doesn’t have to be “old.”</vt:lpstr>
      <vt:lpstr>Universal Truths* </vt:lpstr>
      <vt:lpstr>Government &amp; Current Events</vt:lpstr>
      <vt:lpstr>Observations/Personal Experiences</vt:lpstr>
    </vt:vector>
  </TitlesOfParts>
  <Company>Jefferson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dc:title>
  <dc:creator>Jefferson County Public Schools</dc:creator>
  <cp:lastModifiedBy>Kollar, Charise</cp:lastModifiedBy>
  <cp:revision>86</cp:revision>
  <dcterms:created xsi:type="dcterms:W3CDTF">2011-09-19T13:46:01Z</dcterms:created>
  <dcterms:modified xsi:type="dcterms:W3CDTF">2017-09-01T17:36:32Z</dcterms:modified>
</cp:coreProperties>
</file>